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8" r:id="rId6"/>
    <p:sldId id="257" r:id="rId7"/>
    <p:sldId id="260" r:id="rId8"/>
    <p:sldId id="261" r:id="rId9"/>
    <p:sldId id="262" r:id="rId10"/>
    <p:sldId id="263" r:id="rId11"/>
    <p:sldId id="269" r:id="rId12"/>
    <p:sldId id="264" r:id="rId13"/>
    <p:sldId id="270" r:id="rId14"/>
    <p:sldId id="265" r:id="rId15"/>
    <p:sldId id="271" r:id="rId16"/>
    <p:sldId id="266" r:id="rId17"/>
    <p:sldId id="272" r:id="rId18"/>
    <p:sldId id="268" r:id="rId19"/>
    <p:sldId id="267" r:id="rId20"/>
    <p:sldId id="273" r:id="rId21"/>
    <p:sldId id="274" r:id="rId22"/>
    <p:sldId id="275" r:id="rId23"/>
    <p:sldId id="276" r:id="rId24"/>
    <p:sldId id="277" r:id="rId25"/>
    <p:sldId id="27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BE17216E-4894-45B6-A524-1FCAC13A84C9}" type="datetimeFigureOut">
              <a:rPr lang="en-GB" smtClean="0"/>
              <a:t>15/05/2026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C7C362-EDEA-4A19-B07A-DAE944418BB1}" type="slidenum">
              <a:rPr lang="en-GB" smtClean="0"/>
              <a:t>‹#›</a:t>
            </a:fld>
            <a:endParaRPr lang="en-GB"/>
          </a:p>
        </p:txBody>
      </p:sp>
    </p:spTree>
    <p:extLst>
      <p:ext uri="{BB962C8B-B14F-4D97-AF65-F5344CB8AC3E}">
        <p14:creationId xmlns:p14="http://schemas.microsoft.com/office/powerpoint/2010/main" val="921738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17216E-4894-45B6-A524-1FCAC13A84C9}" type="datetimeFigureOut">
              <a:rPr lang="en-GB" smtClean="0"/>
              <a:t>15/05/2026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8C7C362-EDEA-4A19-B07A-DAE944418BB1}" type="slidenum">
              <a:rPr lang="en-GB" smtClean="0"/>
              <a:t>‹#›</a:t>
            </a:fld>
            <a:endParaRPr lang="en-GB"/>
          </a:p>
        </p:txBody>
      </p:sp>
    </p:spTree>
    <p:extLst>
      <p:ext uri="{BB962C8B-B14F-4D97-AF65-F5344CB8AC3E}">
        <p14:creationId xmlns:p14="http://schemas.microsoft.com/office/powerpoint/2010/main" val="186029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17216E-4894-45B6-A524-1FCAC13A84C9}" type="datetimeFigureOut">
              <a:rPr lang="en-GB" smtClean="0"/>
              <a:t>15/05/2026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8C7C362-EDEA-4A19-B07A-DAE944418BB1}" type="slidenum">
              <a:rPr lang="en-GB" smtClean="0"/>
              <a:t>‹#›</a:t>
            </a:fld>
            <a:endParaRPr lang="en-GB"/>
          </a:p>
        </p:txBody>
      </p:sp>
    </p:spTree>
    <p:extLst>
      <p:ext uri="{BB962C8B-B14F-4D97-AF65-F5344CB8AC3E}">
        <p14:creationId xmlns:p14="http://schemas.microsoft.com/office/powerpoint/2010/main" val="3715591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7216E-4894-45B6-A524-1FCAC13A84C9}" type="datetimeFigureOut">
              <a:rPr lang="en-GB" smtClean="0"/>
              <a:t>15/05/2026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C7C362-EDEA-4A19-B07A-DAE944418BB1}" type="slidenum">
              <a:rPr lang="en-GB" smtClean="0"/>
              <a:t>‹#›</a:t>
            </a:fld>
            <a:endParaRPr lang="en-GB"/>
          </a:p>
        </p:txBody>
      </p:sp>
    </p:spTree>
    <p:extLst>
      <p:ext uri="{BB962C8B-B14F-4D97-AF65-F5344CB8AC3E}">
        <p14:creationId xmlns:p14="http://schemas.microsoft.com/office/powerpoint/2010/main" val="2053205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17216E-4894-45B6-A524-1FCAC13A84C9}" type="datetimeFigureOut">
              <a:rPr lang="en-GB" smtClean="0"/>
              <a:t>15/05/2026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C7C362-EDEA-4A19-B07A-DAE944418BB1}" type="slidenum">
              <a:rPr lang="en-GB" smtClean="0"/>
              <a:t>‹#›</a:t>
            </a:fld>
            <a:endParaRPr lang="en-GB"/>
          </a:p>
        </p:txBody>
      </p:sp>
    </p:spTree>
    <p:extLst>
      <p:ext uri="{BB962C8B-B14F-4D97-AF65-F5344CB8AC3E}">
        <p14:creationId xmlns:p14="http://schemas.microsoft.com/office/powerpoint/2010/main" val="1086769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BE17216E-4894-45B6-A524-1FCAC13A84C9}" type="datetimeFigureOut">
              <a:rPr lang="en-GB" smtClean="0"/>
              <a:t>15/05/2026</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38C7C362-EDEA-4A19-B07A-DAE944418BB1}" type="slidenum">
              <a:rPr lang="en-GB" smtClean="0"/>
              <a:t>‹#›</a:t>
            </a:fld>
            <a:endParaRPr lang="en-GB"/>
          </a:p>
        </p:txBody>
      </p:sp>
    </p:spTree>
    <p:extLst>
      <p:ext uri="{BB962C8B-B14F-4D97-AF65-F5344CB8AC3E}">
        <p14:creationId xmlns:p14="http://schemas.microsoft.com/office/powerpoint/2010/main" val="243008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BE17216E-4894-45B6-A524-1FCAC13A84C9}" type="datetimeFigureOut">
              <a:rPr lang="en-GB" smtClean="0"/>
              <a:t>15/05/2026</a:t>
            </a:fld>
            <a:endParaRPr lang="en-GB"/>
          </a:p>
        </p:txBody>
      </p:sp>
      <p:sp>
        <p:nvSpPr>
          <p:cNvPr id="11" name="Footer Placeholder 10"/>
          <p:cNvSpPr>
            <a:spLocks noGrp="1"/>
          </p:cNvSpPr>
          <p:nvPr>
            <p:ph type="ftr" sz="quarter" idx="11"/>
          </p:nvPr>
        </p:nvSpPr>
        <p:spPr/>
        <p:txBody>
          <a:bodyPr/>
          <a:lstStyle/>
          <a:p>
            <a:endParaRPr lang="en-GB"/>
          </a:p>
        </p:txBody>
      </p:sp>
      <p:sp>
        <p:nvSpPr>
          <p:cNvPr id="12" name="Slide Number Placeholder 11"/>
          <p:cNvSpPr>
            <a:spLocks noGrp="1"/>
          </p:cNvSpPr>
          <p:nvPr>
            <p:ph type="sldNum" sz="quarter" idx="12"/>
          </p:nvPr>
        </p:nvSpPr>
        <p:spPr/>
        <p:txBody>
          <a:bodyPr/>
          <a:lstStyle/>
          <a:p>
            <a:fld id="{38C7C362-EDEA-4A19-B07A-DAE944418BB1}" type="slidenum">
              <a:rPr lang="en-GB" smtClean="0"/>
              <a:t>‹#›</a:t>
            </a:fld>
            <a:endParaRPr lang="en-GB"/>
          </a:p>
        </p:txBody>
      </p:sp>
    </p:spTree>
    <p:extLst>
      <p:ext uri="{BB962C8B-B14F-4D97-AF65-F5344CB8AC3E}">
        <p14:creationId xmlns:p14="http://schemas.microsoft.com/office/powerpoint/2010/main" val="1129650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BE17216E-4894-45B6-A524-1FCAC13A84C9}" type="datetimeFigureOut">
              <a:rPr lang="en-GB" smtClean="0"/>
              <a:t>15/05/2026</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38C7C362-EDEA-4A19-B07A-DAE944418BB1}" type="slidenum">
              <a:rPr lang="en-GB" smtClean="0"/>
              <a:t>‹#›</a:t>
            </a:fld>
            <a:endParaRPr lang="en-GB"/>
          </a:p>
        </p:txBody>
      </p:sp>
    </p:spTree>
    <p:extLst>
      <p:ext uri="{BB962C8B-B14F-4D97-AF65-F5344CB8AC3E}">
        <p14:creationId xmlns:p14="http://schemas.microsoft.com/office/powerpoint/2010/main" val="366696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E17216E-4894-45B6-A524-1FCAC13A84C9}" type="datetimeFigureOut">
              <a:rPr lang="en-GB" smtClean="0"/>
              <a:t>15/05/2026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C7C362-EDEA-4A19-B07A-DAE944418BB1}" type="slidenum">
              <a:rPr lang="en-GB" smtClean="0"/>
              <a:t>‹#›</a:t>
            </a:fld>
            <a:endParaRPr lang="en-GB"/>
          </a:p>
        </p:txBody>
      </p:sp>
    </p:spTree>
    <p:extLst>
      <p:ext uri="{BB962C8B-B14F-4D97-AF65-F5344CB8AC3E}">
        <p14:creationId xmlns:p14="http://schemas.microsoft.com/office/powerpoint/2010/main" val="4017544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BE17216E-4894-45B6-A524-1FCAC13A84C9}" type="datetimeFigureOut">
              <a:rPr lang="en-GB" smtClean="0"/>
              <a:t>15/05/2026</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38C7C362-EDEA-4A19-B07A-DAE944418BB1}" type="slidenum">
              <a:rPr lang="en-GB" smtClean="0"/>
              <a:t>‹#›</a:t>
            </a:fld>
            <a:endParaRPr lang="en-GB"/>
          </a:p>
        </p:txBody>
      </p:sp>
    </p:spTree>
    <p:extLst>
      <p:ext uri="{BB962C8B-B14F-4D97-AF65-F5344CB8AC3E}">
        <p14:creationId xmlns:p14="http://schemas.microsoft.com/office/powerpoint/2010/main" val="3004299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BE17216E-4894-45B6-A524-1FCAC13A84C9}" type="datetimeFigureOut">
              <a:rPr lang="en-GB" smtClean="0"/>
              <a:t>15/05/2026</a:t>
            </a:fld>
            <a:endParaRPr lang="en-GB"/>
          </a:p>
        </p:txBody>
      </p:sp>
      <p:sp>
        <p:nvSpPr>
          <p:cNvPr id="9" name="Footer Placeholder 8"/>
          <p:cNvSpPr>
            <a:spLocks noGrp="1"/>
          </p:cNvSpPr>
          <p:nvPr>
            <p:ph type="ftr" sz="quarter" idx="11"/>
          </p:nvPr>
        </p:nvSpPr>
        <p:spPr>
          <a:xfrm>
            <a:off x="3499101" y="6356350"/>
            <a:ext cx="5911517" cy="365125"/>
          </a:xfrm>
        </p:spPr>
        <p:txBody>
          <a:bodyPr/>
          <a:lstStyle/>
          <a:p>
            <a:endParaRPr lang="en-GB"/>
          </a:p>
        </p:txBody>
      </p:sp>
      <p:sp>
        <p:nvSpPr>
          <p:cNvPr id="10" name="Slide Number Placeholder 9"/>
          <p:cNvSpPr>
            <a:spLocks noGrp="1"/>
          </p:cNvSpPr>
          <p:nvPr>
            <p:ph type="sldNum" sz="quarter" idx="12"/>
          </p:nvPr>
        </p:nvSpPr>
        <p:spPr/>
        <p:txBody>
          <a:bodyPr/>
          <a:lstStyle/>
          <a:p>
            <a:fld id="{38C7C362-EDEA-4A19-B07A-DAE944418BB1}" type="slidenum">
              <a:rPr lang="en-GB" smtClean="0"/>
              <a:t>‹#›</a:t>
            </a:fld>
            <a:endParaRPr lang="en-GB"/>
          </a:p>
        </p:txBody>
      </p:sp>
    </p:spTree>
    <p:extLst>
      <p:ext uri="{BB962C8B-B14F-4D97-AF65-F5344CB8AC3E}">
        <p14:creationId xmlns:p14="http://schemas.microsoft.com/office/powerpoint/2010/main" val="2156218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BE17216E-4894-45B6-A524-1FCAC13A84C9}" type="datetimeFigureOut">
              <a:rPr lang="en-GB" smtClean="0"/>
              <a:t>15/05/2026</a:t>
            </a:fld>
            <a:endParaRPr lang="en-GB"/>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GB"/>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38C7C362-EDEA-4A19-B07A-DAE944418BB1}" type="slidenum">
              <a:rPr lang="en-GB" smtClean="0"/>
              <a:t>‹#›</a:t>
            </a:fld>
            <a:endParaRPr lang="en-GB"/>
          </a:p>
        </p:txBody>
      </p:sp>
    </p:spTree>
    <p:extLst>
      <p:ext uri="{BB962C8B-B14F-4D97-AF65-F5344CB8AC3E}">
        <p14:creationId xmlns:p14="http://schemas.microsoft.com/office/powerpoint/2010/main" val="2605830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omersetft.nhs.uk/camhs/"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www.somersetft.nhs.uk/camhs/spa/self-referra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vitahealthgroup.co.uk/nhs-services/nhs-mental-health/bristol-north-somerset-and-south-gloucestershire-mental-health-services/" TargetMode="External"/><Relationship Id="rId2" Type="http://schemas.openxmlformats.org/officeDocument/2006/relationships/hyperlink" Target="https://www.otrbristol.org.uk/"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creativeyouthnetwork.org.u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awp.nhs.uk/camhs/camhs-services/autism-intensive-service-ais" TargetMode="External"/><Relationship Id="rId2" Type="http://schemas.openxmlformats.org/officeDocument/2006/relationships/hyperlink" Target="https://www.awp.nhs.uk/camhs/professional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form.jotform.com/YCSW/targeted-support-referral" TargetMode="External"/><Relationship Id="rId2" Type="http://schemas.openxmlformats.org/officeDocument/2006/relationships/hyperlink" Target="https://otrnorthsomerset.org.uk/"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hyperlink" Target="https://www.oxfordhealth.nhs.uk/camhs/support/referra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autism.org.uk/" TargetMode="External"/><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hyperlink" Target="https://www.getselfhelp.co.uk/" TargetMode="External"/><Relationship Id="rId1" Type="http://schemas.openxmlformats.org/officeDocument/2006/relationships/slideLayout" Target="../slideLayouts/slideLayout2.xml"/><Relationship Id="rId6" Type="http://schemas.openxmlformats.org/officeDocument/2006/relationships/hyperlink" Target="https://swedauk.org/services/for-children-and-young-people/support-that-parents-and-guardians-can-offer-their-child" TargetMode="External"/><Relationship Id="rId11" Type="http://schemas.openxmlformats.org/officeDocument/2006/relationships/hyperlink" Target="https://swedauk.org/" TargetMode="External"/><Relationship Id="rId5" Type="http://schemas.openxmlformats.org/officeDocument/2006/relationships/hyperlink" Target="https://www.youngminds.org.uk/" TargetMode="External"/><Relationship Id="rId10" Type="http://schemas.openxmlformats.org/officeDocument/2006/relationships/image" Target="../media/image20.png"/><Relationship Id="rId4" Type="http://schemas.openxmlformats.org/officeDocument/2006/relationships/hyperlink" Target="https://www.kooth.com/" TargetMode="Externa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hyperlink" Target="mailto:kinship@somerset.gov.uk" TargetMode="External"/><Relationship Id="rId2" Type="http://schemas.openxmlformats.org/officeDocument/2006/relationships/hyperlink" Target="https://somersetparentcarerforum.org.uk/" TargetMode="External"/><Relationship Id="rId1" Type="http://schemas.openxmlformats.org/officeDocument/2006/relationships/slideLayout" Target="../slideLayouts/slideLayout2.xml"/><Relationship Id="rId4" Type="http://schemas.openxmlformats.org/officeDocument/2006/relationships/hyperlink" Target="https://www.facebook.com/groups/FindingYourWay/"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somersetphoenixproject.org.uk/" TargetMode="External"/><Relationship Id="rId2" Type="http://schemas.openxmlformats.org/officeDocument/2006/relationships/hyperlink" Target="https://www.somerset.gov.uk/children-families-and-education/the-local-offer/social-care/young-carers/" TargetMode="External"/><Relationship Id="rId1" Type="http://schemas.openxmlformats.org/officeDocument/2006/relationships/slideLayout" Target="../slideLayouts/slideLayout2.xml"/><Relationship Id="rId6" Type="http://schemas.openxmlformats.org/officeDocument/2006/relationships/hyperlink" Target="https://www.adoptsouthwest.org.uk/" TargetMode="External"/><Relationship Id="rId5" Type="http://schemas.openxmlformats.org/officeDocument/2006/relationships/hyperlink" Target="https://adoptionwest.co.uk/support/" TargetMode="External"/><Relationship Id="rId4" Type="http://schemas.openxmlformats.org/officeDocument/2006/relationships/hyperlink" Target="https://survivorpathway.org.uk/services/trauma-recovery-uk/"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turning-point.co.uk/services/somerset" TargetMode="External"/><Relationship Id="rId2" Type="http://schemas.openxmlformats.org/officeDocument/2006/relationships/hyperlink" Target="https://www.2bu-somerset.co.uk/support-services" TargetMode="External"/><Relationship Id="rId1" Type="http://schemas.openxmlformats.org/officeDocument/2006/relationships/slideLayout" Target="../slideLayouts/slideLayout2.xml"/><Relationship Id="rId4" Type="http://schemas.openxmlformats.org/officeDocument/2006/relationships/hyperlink" Target="https://n-somerset.gov.uk/my-services/children-young-people-families/youth-services/substance-advice-service?utm_source=chatgpt.co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harmless.org.uk/" TargetMode="External"/><Relationship Id="rId2" Type="http://schemas.openxmlformats.org/officeDocument/2006/relationships/hyperlink" Target="https://swedauk.org/about-us"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mailto:wellbeing@youngsomerset.org.uk" TargetMode="External"/><Relationship Id="rId7" Type="http://schemas.openxmlformats.org/officeDocument/2006/relationships/hyperlink" Target="https://www.mindinsomerset.org.uk/"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www.reachyouth.co.uk/" TargetMode="External"/><Relationship Id="rId5" Type="http://schemas.openxmlformats.org/officeDocument/2006/relationships/hyperlink" Target="mailto:info@reachyouth.co.uk" TargetMode="External"/><Relationship Id="rId4" Type="http://schemas.openxmlformats.org/officeDocument/2006/relationships/hyperlink" Target="https://www.youngsomerset.org.uk/" TargetMode="Externa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FFB9-72B4-C1C8-6804-8DE7AA9557C1}"/>
              </a:ext>
            </a:extLst>
          </p:cNvPr>
          <p:cNvSpPr>
            <a:spLocks noGrp="1"/>
          </p:cNvSpPr>
          <p:nvPr>
            <p:ph type="ctrTitle"/>
          </p:nvPr>
        </p:nvSpPr>
        <p:spPr/>
        <p:txBody>
          <a:bodyPr/>
          <a:lstStyle/>
          <a:p>
            <a:r>
              <a:rPr lang="en-GB"/>
              <a:t>Mental Health and Wellbeing </a:t>
            </a:r>
          </a:p>
        </p:txBody>
      </p:sp>
      <p:sp>
        <p:nvSpPr>
          <p:cNvPr id="3" name="Subtitle 2">
            <a:extLst>
              <a:ext uri="{FF2B5EF4-FFF2-40B4-BE49-F238E27FC236}">
                <a16:creationId xmlns:a16="http://schemas.microsoft.com/office/drawing/2014/main" id="{D9DDA40F-9A17-84A2-7601-32C3D153C9D4}"/>
              </a:ext>
            </a:extLst>
          </p:cNvPr>
          <p:cNvSpPr>
            <a:spLocks noGrp="1"/>
          </p:cNvSpPr>
          <p:nvPr>
            <p:ph type="subTitle" idx="1"/>
          </p:nvPr>
        </p:nvSpPr>
        <p:spPr/>
        <p:txBody>
          <a:bodyPr/>
          <a:lstStyle/>
          <a:p>
            <a:r>
              <a:rPr lang="en-GB"/>
              <a:t>Information, Local services, and Online Resources for Children, Young People, and Parent / Carers</a:t>
            </a:r>
          </a:p>
        </p:txBody>
      </p:sp>
      <p:pic>
        <p:nvPicPr>
          <p:cNvPr id="5" name="Picture 4" descr="A logo for a school&#10;&#10;Description automatically generated">
            <a:extLst>
              <a:ext uri="{FF2B5EF4-FFF2-40B4-BE49-F238E27FC236}">
                <a16:creationId xmlns:a16="http://schemas.microsoft.com/office/drawing/2014/main" id="{DC59BFFF-CA7E-8F64-0994-86C9D9440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2153" y="2926080"/>
            <a:ext cx="1905000" cy="1905000"/>
          </a:xfrm>
          <a:prstGeom prst="rect">
            <a:avLst/>
          </a:prstGeom>
        </p:spPr>
      </p:pic>
    </p:spTree>
    <p:extLst>
      <p:ext uri="{BB962C8B-B14F-4D97-AF65-F5344CB8AC3E}">
        <p14:creationId xmlns:p14="http://schemas.microsoft.com/office/powerpoint/2010/main" val="1053598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1292B-A284-260A-2178-500221089C96}"/>
              </a:ext>
            </a:extLst>
          </p:cNvPr>
          <p:cNvSpPr>
            <a:spLocks noGrp="1"/>
          </p:cNvSpPr>
          <p:nvPr>
            <p:ph type="title"/>
          </p:nvPr>
        </p:nvSpPr>
        <p:spPr/>
        <p:txBody>
          <a:bodyPr/>
          <a:lstStyle/>
          <a:p>
            <a:pPr algn="ctr"/>
            <a:r>
              <a:rPr lang="en-GB"/>
              <a:t>Somerset</a:t>
            </a:r>
          </a:p>
        </p:txBody>
      </p:sp>
      <p:pic>
        <p:nvPicPr>
          <p:cNvPr id="4" name="Picture 3">
            <a:extLst>
              <a:ext uri="{FF2B5EF4-FFF2-40B4-BE49-F238E27FC236}">
                <a16:creationId xmlns:a16="http://schemas.microsoft.com/office/drawing/2014/main" id="{64901D4B-B3E8-AFE1-1C76-4D23FA3E5F92}"/>
              </a:ext>
            </a:extLst>
          </p:cNvPr>
          <p:cNvPicPr>
            <a:picLocks noChangeAspect="1"/>
          </p:cNvPicPr>
          <p:nvPr/>
        </p:nvPicPr>
        <p:blipFill>
          <a:blip r:embed="rId2"/>
          <a:stretch>
            <a:fillRect/>
          </a:stretch>
        </p:blipFill>
        <p:spPr>
          <a:xfrm>
            <a:off x="10014893" y="5208841"/>
            <a:ext cx="1293400" cy="653015"/>
          </a:xfrm>
          <a:prstGeom prst="rect">
            <a:avLst/>
          </a:prstGeom>
        </p:spPr>
      </p:pic>
      <p:sp>
        <p:nvSpPr>
          <p:cNvPr id="6" name="Content Placeholder 2">
            <a:extLst>
              <a:ext uri="{FF2B5EF4-FFF2-40B4-BE49-F238E27FC236}">
                <a16:creationId xmlns:a16="http://schemas.microsoft.com/office/drawing/2014/main" id="{CF11FBBD-C28F-48EF-5F59-F3AC61D42A1E}"/>
              </a:ext>
            </a:extLst>
          </p:cNvPr>
          <p:cNvSpPr txBox="1">
            <a:spLocks/>
          </p:cNvSpPr>
          <p:nvPr/>
        </p:nvSpPr>
        <p:spPr>
          <a:xfrm>
            <a:off x="3638550" y="685801"/>
            <a:ext cx="7972425" cy="527685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GB" b="1">
                <a:solidFill>
                  <a:srgbClr val="7030A0"/>
                </a:solidFill>
              </a:rPr>
              <a:t>Getting More Help</a:t>
            </a:r>
            <a:r>
              <a:rPr lang="en-GB" b="1"/>
              <a:t>, </a:t>
            </a:r>
            <a:r>
              <a:rPr lang="en-GB" b="1">
                <a:solidFill>
                  <a:schemeClr val="accent4"/>
                </a:solidFill>
              </a:rPr>
              <a:t>Getting Risk Support:</a:t>
            </a:r>
          </a:p>
          <a:p>
            <a:pPr marL="0" indent="0">
              <a:lnSpc>
                <a:spcPct val="107000"/>
              </a:lnSpc>
              <a:spcAft>
                <a:spcPts val="800"/>
              </a:spcAft>
              <a:buNone/>
            </a:pPr>
            <a:r>
              <a:rPr lang="en-GB" sz="1800" i="1" kern="100">
                <a:latin typeface="Calibri"/>
                <a:ea typeface="Calibri"/>
                <a:cs typeface="Times New Roman"/>
              </a:rPr>
              <a:t>It is advisable to s</a:t>
            </a:r>
            <a:r>
              <a:rPr lang="en-GB" sz="1800" i="1" kern="100">
                <a:effectLst/>
                <a:latin typeface="Calibri"/>
                <a:ea typeface="Calibri"/>
                <a:cs typeface="Times New Roman"/>
              </a:rPr>
              <a:t>eek advice from young person’s GP in the first instance for young people in this group</a:t>
            </a:r>
          </a:p>
          <a:p>
            <a:pPr marL="0" indent="0">
              <a:lnSpc>
                <a:spcPct val="107000"/>
              </a:lnSpc>
              <a:spcAft>
                <a:spcPts val="800"/>
              </a:spcAft>
              <a:buNone/>
            </a:pPr>
            <a:r>
              <a:rPr lang="en-GB" sz="1800" b="1" kern="100">
                <a:effectLst/>
                <a:latin typeface="Calibri"/>
                <a:ea typeface="Calibri"/>
                <a:cs typeface="Times New Roman"/>
              </a:rPr>
              <a:t>CAMHS Single Point of Access (SPA)</a:t>
            </a:r>
          </a:p>
          <a:p>
            <a:pPr>
              <a:lnSpc>
                <a:spcPct val="107000"/>
              </a:lnSpc>
              <a:spcAft>
                <a:spcPts val="800"/>
              </a:spcAft>
            </a:pPr>
            <a:r>
              <a:rPr lang="en-GB" sz="1800" kern="100">
                <a:effectLst/>
                <a:latin typeface="Calibri"/>
                <a:ea typeface="Calibri"/>
                <a:cs typeface="Times New Roman"/>
              </a:rPr>
              <a:t>Before referral you are required to gain the consent and agreement of the young person and their parent/carer </a:t>
            </a:r>
          </a:p>
          <a:p>
            <a:pPr>
              <a:lnSpc>
                <a:spcPct val="107000"/>
              </a:lnSpc>
              <a:spcAft>
                <a:spcPts val="800"/>
              </a:spcAft>
            </a:pPr>
            <a:r>
              <a:rPr lang="en-GB" sz="1800" kern="100">
                <a:effectLst/>
                <a:latin typeface="Calibri"/>
                <a:ea typeface="Calibri"/>
                <a:cs typeface="Times New Roman"/>
              </a:rPr>
              <a:t>Referral form can be found online </a:t>
            </a:r>
            <a:r>
              <a:rPr lang="en-GB" sz="1800" kern="100">
                <a:solidFill>
                  <a:srgbClr val="595959"/>
                </a:solidFill>
                <a:latin typeface="Calibri"/>
                <a:ea typeface="Calibri"/>
                <a:cs typeface="Times New Roman"/>
              </a:rPr>
              <a:t>(downloadable on their home page): </a:t>
            </a:r>
            <a:r>
              <a:rPr lang="en-GB" sz="1800" u="sng" kern="100">
                <a:solidFill>
                  <a:srgbClr val="0563C1"/>
                </a:solidFill>
                <a:effectLst/>
                <a:latin typeface="Calibri"/>
                <a:ea typeface="Calibri"/>
                <a:cs typeface="Times New Roman"/>
                <a:hlinkClick r:id="rId3"/>
              </a:rPr>
              <a:t>https://www.somersetft.nhs.uk/camhs/</a:t>
            </a:r>
            <a:endParaRPr lang="en-GB" sz="1800" u="sng" kern="100">
              <a:solidFill>
                <a:srgbClr val="0563C1"/>
              </a:solidFill>
              <a:latin typeface="Calibri"/>
              <a:ea typeface="Calibri"/>
              <a:cs typeface="Times New Roman"/>
              <a:hlinkClick r:id="rId3"/>
            </a:endParaRPr>
          </a:p>
          <a:p>
            <a:pPr>
              <a:lnSpc>
                <a:spcPct val="107000"/>
              </a:lnSpc>
              <a:spcAft>
                <a:spcPts val="800"/>
              </a:spcAft>
            </a:pPr>
            <a:r>
              <a:rPr lang="en-GB" sz="1800">
                <a:effectLst/>
                <a:latin typeface="Calibri"/>
                <a:ea typeface="Calibri"/>
                <a:cs typeface="Times New Roman"/>
              </a:rPr>
              <a:t>Young people aged 16 - 17 can self-refer, via online form: </a:t>
            </a:r>
            <a:r>
              <a:rPr lang="en-GB" sz="1800" u="sng">
                <a:solidFill>
                  <a:srgbClr val="0563C1"/>
                </a:solidFill>
                <a:effectLst/>
                <a:latin typeface="Calibri"/>
                <a:ea typeface="Calibri"/>
                <a:cs typeface="Times New Roman"/>
                <a:hlinkClick r:id="rId4"/>
              </a:rPr>
              <a:t>https://www.somersetft.nhs.uk/camhs/spa/self-referral/</a:t>
            </a:r>
            <a:r>
              <a:rPr lang="en-GB" sz="1800">
                <a:effectLst/>
                <a:latin typeface="Calibri"/>
                <a:ea typeface="Calibri"/>
                <a:cs typeface="Times New Roman"/>
              </a:rPr>
              <a:t>   or contacting the team: 03001245012</a:t>
            </a:r>
            <a:endParaRPr lang="en-GB">
              <a:latin typeface="Calibri"/>
              <a:ea typeface="Calibri"/>
              <a:cs typeface="Times New Roman"/>
            </a:endParaRPr>
          </a:p>
        </p:txBody>
      </p:sp>
    </p:spTree>
    <p:extLst>
      <p:ext uri="{BB962C8B-B14F-4D97-AF65-F5344CB8AC3E}">
        <p14:creationId xmlns:p14="http://schemas.microsoft.com/office/powerpoint/2010/main" val="226916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F337-EADA-2CB8-34F0-847A43F5B36B}"/>
              </a:ext>
            </a:extLst>
          </p:cNvPr>
          <p:cNvSpPr>
            <a:spLocks noGrp="1"/>
          </p:cNvSpPr>
          <p:nvPr>
            <p:ph type="title"/>
          </p:nvPr>
        </p:nvSpPr>
        <p:spPr>
          <a:xfrm>
            <a:off x="252918" y="1123837"/>
            <a:ext cx="3195131" cy="4601183"/>
          </a:xfrm>
        </p:spPr>
        <p:txBody>
          <a:bodyPr/>
          <a:lstStyle/>
          <a:p>
            <a:pPr algn="ctr"/>
            <a:r>
              <a:rPr lang="en-GB"/>
              <a:t>Bristol, South Gloucestershire, &amp; North Somerset </a:t>
            </a:r>
          </a:p>
        </p:txBody>
      </p:sp>
      <p:sp>
        <p:nvSpPr>
          <p:cNvPr id="4" name="Content Placeholder 2">
            <a:extLst>
              <a:ext uri="{FF2B5EF4-FFF2-40B4-BE49-F238E27FC236}">
                <a16:creationId xmlns:a16="http://schemas.microsoft.com/office/drawing/2014/main" id="{A77ADB0E-AE6F-8B46-1B01-E5CB8CC5E8F5}"/>
              </a:ext>
            </a:extLst>
          </p:cNvPr>
          <p:cNvSpPr txBox="1">
            <a:spLocks noGrp="1"/>
          </p:cNvSpPr>
          <p:nvPr>
            <p:ph idx="1"/>
          </p:nvPr>
        </p:nvSpPr>
        <p:spPr>
          <a:xfrm>
            <a:off x="3897313" y="863790"/>
            <a:ext cx="7315200" cy="5717985"/>
          </a:xfrm>
          <a:prstGeom prst="rect">
            <a:avLst/>
          </a:prstGeom>
        </p:spPr>
        <p:txBody>
          <a:bodyPr vert="horz" lIns="91440" tIns="45720" rIns="91440" bIns="45720" rtlCol="0" anchor="ctr">
            <a:normAutofit fontScale="775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GB" sz="2600" b="1" dirty="0">
                <a:solidFill>
                  <a:schemeClr val="accent3"/>
                </a:solidFill>
              </a:rPr>
              <a:t>Getting Advice</a:t>
            </a:r>
            <a:r>
              <a:rPr lang="en-GB" sz="2600" b="1" dirty="0"/>
              <a:t>, </a:t>
            </a:r>
            <a:r>
              <a:rPr lang="en-GB" sz="2600" b="1" dirty="0">
                <a:solidFill>
                  <a:srgbClr val="0070C0"/>
                </a:solidFill>
              </a:rPr>
              <a:t>Getting Help</a:t>
            </a:r>
            <a:r>
              <a:rPr lang="en-GB" sz="2600" dirty="0"/>
              <a:t>:</a:t>
            </a:r>
          </a:p>
          <a:p>
            <a:pPr marL="0" indent="0">
              <a:lnSpc>
                <a:spcPct val="107000"/>
              </a:lnSpc>
              <a:spcAft>
                <a:spcPts val="800"/>
              </a:spcAft>
              <a:buNone/>
            </a:pPr>
            <a:r>
              <a:rPr lang="en-GB" sz="1800" b="1" kern="100" dirty="0">
                <a:latin typeface="Calibri" panose="020F0502020204030204" pitchFamily="34" charset="0"/>
                <a:cs typeface="Times New Roman" panose="02020603050405020304" pitchFamily="18" charset="0"/>
              </a:rPr>
              <a:t>Off the Record</a:t>
            </a:r>
          </a:p>
          <a:p>
            <a:pPr>
              <a:lnSpc>
                <a:spcPct val="107000"/>
              </a:lnSpc>
              <a:spcAft>
                <a:spcPts val="800"/>
              </a:spcAft>
            </a:pPr>
            <a:r>
              <a:rPr lang="en-US" sz="1800" kern="100" dirty="0">
                <a:latin typeface="Calibri" panose="020F0502020204030204" pitchFamily="34" charset="0"/>
                <a:cs typeface="Times New Roman" panose="02020603050405020304" pitchFamily="18" charset="0"/>
              </a:rPr>
              <a:t>A wide range of one-to-one therapies for 11-17 year olds, including talking therapies and music therapy</a:t>
            </a:r>
          </a:p>
          <a:p>
            <a:pPr>
              <a:lnSpc>
                <a:spcPct val="107000"/>
              </a:lnSpc>
              <a:spcAft>
                <a:spcPts val="800"/>
              </a:spcAft>
            </a:pPr>
            <a:r>
              <a:rPr lang="en-US" sz="1800" kern="100" dirty="0">
                <a:latin typeface="Calibri" panose="020F0502020204030204" pitchFamily="34" charset="0"/>
                <a:cs typeface="Times New Roman" panose="02020603050405020304" pitchFamily="18" charset="0"/>
              </a:rPr>
              <a:t>Drop in Hubs for all young people aged 11-25</a:t>
            </a:r>
          </a:p>
          <a:p>
            <a:pPr>
              <a:lnSpc>
                <a:spcPct val="107000"/>
              </a:lnSpc>
              <a:spcAft>
                <a:spcPts val="800"/>
              </a:spcAft>
            </a:pPr>
            <a:r>
              <a:rPr lang="en-US" sz="1800" kern="100" dirty="0">
                <a:latin typeface="Calibri" panose="020F0502020204030204" pitchFamily="34" charset="0"/>
                <a:cs typeface="Times New Roman" panose="02020603050405020304" pitchFamily="18" charset="0"/>
              </a:rPr>
              <a:t>Resilience Lab workshops</a:t>
            </a:r>
          </a:p>
          <a:p>
            <a:pPr>
              <a:lnSpc>
                <a:spcPct val="107000"/>
              </a:lnSpc>
              <a:spcAft>
                <a:spcPts val="800"/>
              </a:spcAft>
            </a:pPr>
            <a:r>
              <a:rPr lang="en-US" sz="1800" kern="100" dirty="0">
                <a:latin typeface="Calibri" panose="020F0502020204030204" pitchFamily="34" charset="0"/>
                <a:cs typeface="Times New Roman" panose="02020603050405020304" pitchFamily="18" charset="0"/>
              </a:rPr>
              <a:t>Projects including Art Works, Nature Works, and OTR Sounds, and Book club</a:t>
            </a:r>
          </a:p>
          <a:p>
            <a:pPr>
              <a:lnSpc>
                <a:spcPct val="107000"/>
              </a:lnSpc>
              <a:spcAft>
                <a:spcPts val="800"/>
              </a:spcAft>
            </a:pPr>
            <a:r>
              <a:rPr lang="en-US" sz="1800" kern="100" dirty="0">
                <a:latin typeface="Calibri" panose="020F0502020204030204" pitchFamily="34" charset="0"/>
                <a:cs typeface="Times New Roman" panose="02020603050405020304" pitchFamily="18" charset="0"/>
              </a:rPr>
              <a:t>Freedom – a gender and sexuality youth group with specialist 1:1 support</a:t>
            </a:r>
          </a:p>
          <a:p>
            <a:pPr>
              <a:lnSpc>
                <a:spcPct val="107000"/>
              </a:lnSpc>
              <a:spcAft>
                <a:spcPts val="800"/>
              </a:spcAft>
            </a:pPr>
            <a:r>
              <a:rPr lang="en-US" sz="1800" kern="100" dirty="0">
                <a:latin typeface="Calibri" panose="020F0502020204030204" pitchFamily="34" charset="0"/>
                <a:cs typeface="Times New Roman" panose="02020603050405020304" pitchFamily="18" charset="0"/>
              </a:rPr>
              <a:t>All free to access, self refer online: </a:t>
            </a:r>
            <a:r>
              <a:rPr lang="en-US" sz="1800" kern="100" dirty="0">
                <a:latin typeface="Calibri" panose="020F0502020204030204" pitchFamily="34" charset="0"/>
                <a:cs typeface="Times New Roman" panose="02020603050405020304" pitchFamily="18" charset="0"/>
                <a:hlinkClick r:id="rId2"/>
              </a:rPr>
              <a:t>https://www.otrbristol.org.uk/</a:t>
            </a:r>
            <a:r>
              <a:rPr lang="en-US" sz="1800" kern="100" dirty="0">
                <a:latin typeface="Calibri" panose="020F0502020204030204" pitchFamily="34" charset="0"/>
                <a:cs typeface="Times New Roman" panose="02020603050405020304" pitchFamily="18" charset="0"/>
              </a:rPr>
              <a:t> </a:t>
            </a:r>
          </a:p>
          <a:p>
            <a:pPr marL="0" indent="0">
              <a:lnSpc>
                <a:spcPct val="107000"/>
              </a:lnSpc>
              <a:spcAft>
                <a:spcPts val="800"/>
              </a:spcAft>
              <a:buNone/>
            </a:pPr>
            <a:r>
              <a:rPr lang="en-US" sz="1800" b="1" kern="100" dirty="0" err="1">
                <a:latin typeface="Calibri" panose="020F0502020204030204" pitchFamily="34" charset="0"/>
                <a:cs typeface="Times New Roman" panose="02020603050405020304" pitchFamily="18" charset="0"/>
              </a:rPr>
              <a:t>Vitaminds</a:t>
            </a:r>
            <a:endParaRPr lang="en-US" sz="1800" b="1" kern="100" dirty="0">
              <a:latin typeface="Calibri" panose="020F0502020204030204" pitchFamily="34" charset="0"/>
              <a:cs typeface="Times New Roman" panose="02020603050405020304" pitchFamily="18" charset="0"/>
            </a:endParaRPr>
          </a:p>
          <a:p>
            <a:pPr>
              <a:lnSpc>
                <a:spcPct val="107000"/>
              </a:lnSpc>
              <a:spcAft>
                <a:spcPts val="800"/>
              </a:spcAft>
            </a:pPr>
            <a:r>
              <a:rPr lang="en-US" sz="1800" kern="100" dirty="0">
                <a:latin typeface="Calibri" panose="020F0502020204030204" pitchFamily="34" charset="0"/>
                <a:cs typeface="Times New Roman" panose="02020603050405020304" pitchFamily="18" charset="0"/>
              </a:rPr>
              <a:t>Free to access CBT for young people aged 16+ </a:t>
            </a:r>
            <a:r>
              <a:rPr lang="en-US" sz="1600" dirty="0">
                <a:hlinkClick r:id="rId3"/>
              </a:rPr>
              <a:t>NHS Talking Therapies - North Somerset &amp; South Gloucestershire (vitahealthgroup.co.uk)</a:t>
            </a:r>
            <a:endParaRPr lang="en-US" sz="1600" dirty="0"/>
          </a:p>
          <a:p>
            <a:pPr marL="0" indent="0">
              <a:lnSpc>
                <a:spcPct val="107000"/>
              </a:lnSpc>
              <a:spcAft>
                <a:spcPts val="800"/>
              </a:spcAft>
              <a:buNone/>
            </a:pPr>
            <a:r>
              <a:rPr lang="en-US" sz="1800" b="1" kern="100" dirty="0">
                <a:latin typeface="Calibri" panose="020F0502020204030204" pitchFamily="34" charset="0"/>
                <a:cs typeface="Times New Roman" panose="02020603050405020304" pitchFamily="18" charset="0"/>
              </a:rPr>
              <a:t>Creative Youth Network</a:t>
            </a:r>
          </a:p>
          <a:p>
            <a:pPr>
              <a:lnSpc>
                <a:spcPct val="107000"/>
              </a:lnSpc>
              <a:spcAft>
                <a:spcPts val="800"/>
              </a:spcAft>
            </a:pPr>
            <a:r>
              <a:rPr lang="en-US" sz="1800" kern="100" dirty="0">
                <a:latin typeface="Calibri" panose="020F0502020204030204" pitchFamily="34" charset="0"/>
                <a:cs typeface="Times New Roman" panose="02020603050405020304" pitchFamily="18" charset="0"/>
              </a:rPr>
              <a:t>A range of projects, free to access, self refer online  </a:t>
            </a:r>
            <a:r>
              <a:rPr lang="en-US" sz="1800" kern="100" dirty="0">
                <a:latin typeface="Calibri" panose="020F0502020204030204" pitchFamily="34" charset="0"/>
                <a:cs typeface="Times New Roman" panose="02020603050405020304" pitchFamily="18" charset="0"/>
                <a:hlinkClick r:id="rId4"/>
              </a:rPr>
              <a:t>https://www.creativeyouthnetwork.org.uk/</a:t>
            </a:r>
            <a:r>
              <a:rPr lang="en-US" sz="1800" kern="100" dirty="0">
                <a:latin typeface="Calibri" panose="020F0502020204030204" pitchFamily="34" charset="0"/>
                <a:cs typeface="Times New Roman" panose="02020603050405020304" pitchFamily="18" charset="0"/>
              </a:rPr>
              <a:t> </a:t>
            </a:r>
          </a:p>
          <a:p>
            <a:pPr>
              <a:lnSpc>
                <a:spcPct val="107000"/>
              </a:lnSpc>
              <a:spcAft>
                <a:spcPts val="800"/>
              </a:spcAft>
            </a:pPr>
            <a:endParaRPr lang="en-GB" sz="1800" kern="100" dirty="0">
              <a:latin typeface="Calibri" panose="020F0502020204030204" pitchFamily="34" charset="0"/>
              <a:cs typeface="Times New Roman" panose="02020603050405020304" pitchFamily="18" charset="0"/>
            </a:endParaRPr>
          </a:p>
          <a:p>
            <a:pPr marL="0" indent="0">
              <a:lnSpc>
                <a:spcPct val="107000"/>
              </a:lnSpc>
              <a:spcAft>
                <a:spcPts val="800"/>
              </a:spcAft>
              <a:buNone/>
            </a:pPr>
            <a:endParaRPr lang="en-GB" dirty="0"/>
          </a:p>
        </p:txBody>
      </p:sp>
      <p:pic>
        <p:nvPicPr>
          <p:cNvPr id="5" name="Picture 4">
            <a:extLst>
              <a:ext uri="{FF2B5EF4-FFF2-40B4-BE49-F238E27FC236}">
                <a16:creationId xmlns:a16="http://schemas.microsoft.com/office/drawing/2014/main" id="{57C2A5B0-AC84-6BFD-8F19-6EA72EA5025D}"/>
              </a:ext>
            </a:extLst>
          </p:cNvPr>
          <p:cNvPicPr>
            <a:picLocks noChangeAspect="1"/>
          </p:cNvPicPr>
          <p:nvPr/>
        </p:nvPicPr>
        <p:blipFill>
          <a:blip r:embed="rId5"/>
          <a:stretch>
            <a:fillRect/>
          </a:stretch>
        </p:blipFill>
        <p:spPr>
          <a:xfrm>
            <a:off x="10501704" y="274395"/>
            <a:ext cx="1074593" cy="1074593"/>
          </a:xfrm>
          <a:prstGeom prst="rect">
            <a:avLst/>
          </a:prstGeom>
        </p:spPr>
      </p:pic>
    </p:spTree>
    <p:extLst>
      <p:ext uri="{BB962C8B-B14F-4D97-AF65-F5344CB8AC3E}">
        <p14:creationId xmlns:p14="http://schemas.microsoft.com/office/powerpoint/2010/main" val="445478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F337-EADA-2CB8-34F0-847A43F5B36B}"/>
              </a:ext>
            </a:extLst>
          </p:cNvPr>
          <p:cNvSpPr>
            <a:spLocks noGrp="1"/>
          </p:cNvSpPr>
          <p:nvPr>
            <p:ph type="title"/>
          </p:nvPr>
        </p:nvSpPr>
        <p:spPr>
          <a:xfrm>
            <a:off x="252918" y="1123837"/>
            <a:ext cx="3195131" cy="4601183"/>
          </a:xfrm>
        </p:spPr>
        <p:txBody>
          <a:bodyPr/>
          <a:lstStyle/>
          <a:p>
            <a:pPr algn="ctr"/>
            <a:r>
              <a:rPr lang="en-GB"/>
              <a:t>Bristol, South Gloucestershire, &amp; North Somerset </a:t>
            </a:r>
          </a:p>
        </p:txBody>
      </p:sp>
      <p:sp>
        <p:nvSpPr>
          <p:cNvPr id="8" name="Content Placeholder 2">
            <a:extLst>
              <a:ext uri="{FF2B5EF4-FFF2-40B4-BE49-F238E27FC236}">
                <a16:creationId xmlns:a16="http://schemas.microsoft.com/office/drawing/2014/main" id="{CD1436E2-2534-DB52-F0A7-4C5476E9CA7E}"/>
              </a:ext>
            </a:extLst>
          </p:cNvPr>
          <p:cNvSpPr txBox="1">
            <a:spLocks/>
          </p:cNvSpPr>
          <p:nvPr/>
        </p:nvSpPr>
        <p:spPr>
          <a:xfrm>
            <a:off x="3878793" y="685801"/>
            <a:ext cx="7315200" cy="5276850"/>
          </a:xfrm>
          <a:prstGeom prst="rect">
            <a:avLst/>
          </a:prstGeom>
        </p:spPr>
        <p:txBody>
          <a:bodyPr vert="horz" lIns="91440" tIns="45720" rIns="91440" bIns="45720" rtlCol="0" anchor="ctr">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GB" b="1">
                <a:solidFill>
                  <a:srgbClr val="7030A0"/>
                </a:solidFill>
              </a:rPr>
              <a:t>Getting More Help</a:t>
            </a:r>
            <a:r>
              <a:rPr lang="en-GB" b="1"/>
              <a:t>, </a:t>
            </a:r>
            <a:r>
              <a:rPr lang="en-GB" b="1">
                <a:solidFill>
                  <a:schemeClr val="accent4"/>
                </a:solidFill>
              </a:rPr>
              <a:t>Getting Risk Support:</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GB" sz="18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00" cap="none" spc="0" normalizeH="0" baseline="0" noProof="0">
                <a:ln>
                  <a:noFill/>
                </a:ln>
                <a:solidFill>
                  <a:srgbClr val="000000"/>
                </a:solidFill>
                <a:effectLst/>
                <a:uLnTx/>
                <a:uFillTx/>
                <a:latin typeface="Calibri"/>
                <a:ea typeface="Calibri"/>
                <a:cs typeface="Times New Roman"/>
              </a:rPr>
              <a:t>It is advisable to seek advice from young person’s GP in the first instance for young people in this group</a:t>
            </a:r>
            <a:endParaRPr lang="en-US" sz="1800" b="0" i="1" u="none" strike="noStrike" kern="100" cap="none" spc="0" normalizeH="0" baseline="0" noProof="0">
              <a:ln>
                <a:noFill/>
              </a:ln>
              <a:solidFill>
                <a:srgbClr val="000000"/>
              </a:solidFill>
              <a:effectLst/>
              <a:uLnTx/>
              <a:uFillTx/>
              <a:latin typeface="Calibri"/>
              <a:ea typeface="Calibri"/>
              <a:cs typeface="Times New Roman"/>
            </a:endParaRPr>
          </a:p>
          <a:p>
            <a:pPr marL="0" indent="0">
              <a:buNone/>
            </a:pPr>
            <a:r>
              <a:rPr kumimoji="0" lang="en-US" sz="1700" b="1" i="0" u="none" strike="noStrike" kern="100" cap="none" spc="0" normalizeH="0" baseline="0" noProof="0">
                <a:ln>
                  <a:noFill/>
                </a:ln>
                <a:solidFill>
                  <a:srgbClr val="000000">
                    <a:lumMod val="65000"/>
                    <a:lumOff val="35000"/>
                  </a:srgbClr>
                </a:solidFill>
                <a:effectLst/>
                <a:uLnTx/>
                <a:uFillTx/>
                <a:latin typeface="Calibri"/>
                <a:ea typeface="Calibri"/>
                <a:cs typeface="Times New Roman"/>
              </a:rPr>
              <a:t>CAMHS</a:t>
            </a:r>
            <a:endParaRPr lang="en-US" sz="1700" b="1" i="0" u="none" strike="noStrike" kern="100" cap="none" spc="0" normalizeH="0" baseline="0" noProof="0">
              <a:ln>
                <a:noFill/>
              </a:ln>
              <a:solidFill>
                <a:srgbClr val="000000">
                  <a:lumMod val="65000"/>
                  <a:lumOff val="35000"/>
                </a:srgbClr>
              </a:solidFill>
              <a:effectLst/>
              <a:uLnTx/>
              <a:uFillTx/>
              <a:latin typeface="Calibri"/>
              <a:ea typeface="Calibri"/>
              <a:cs typeface="Times New Roman"/>
            </a:endParaRPr>
          </a:p>
          <a:p>
            <a:r>
              <a:rPr lang="en-US" sz="1700" kern="100">
                <a:solidFill>
                  <a:srgbClr val="000000">
                    <a:lumMod val="65000"/>
                    <a:lumOff val="35000"/>
                  </a:srgbClr>
                </a:solidFill>
                <a:latin typeface="Calibri"/>
                <a:ea typeface="Calibri"/>
                <a:cs typeface="Times New Roman"/>
              </a:rPr>
              <a:t>Referral in writing using Single Point of Entry form</a:t>
            </a:r>
          </a:p>
          <a:p>
            <a:r>
              <a:rPr lang="en-US" sz="1700" kern="100">
                <a:solidFill>
                  <a:srgbClr val="000000">
                    <a:lumMod val="65000"/>
                    <a:lumOff val="35000"/>
                  </a:srgbClr>
                </a:solidFill>
                <a:latin typeface="Calibri"/>
                <a:ea typeface="Calibri"/>
                <a:cs typeface="Times New Roman"/>
              </a:rPr>
              <a:t>Currently only accepting referrals from certain professional groups (GPs, schools, social workers </a:t>
            </a:r>
            <a:r>
              <a:rPr lang="en-US" sz="1700" kern="100" err="1">
                <a:solidFill>
                  <a:srgbClr val="000000">
                    <a:lumMod val="65000"/>
                    <a:lumOff val="35000"/>
                  </a:srgbClr>
                </a:solidFill>
                <a:latin typeface="Calibri"/>
                <a:ea typeface="Calibri"/>
                <a:cs typeface="Times New Roman"/>
              </a:rPr>
              <a:t>etc</a:t>
            </a:r>
            <a:r>
              <a:rPr lang="en-US" sz="1700" kern="100">
                <a:solidFill>
                  <a:srgbClr val="000000">
                    <a:lumMod val="65000"/>
                    <a:lumOff val="35000"/>
                  </a:srgbClr>
                </a:solidFill>
                <a:latin typeface="Calibri"/>
                <a:ea typeface="Calibri"/>
                <a:cs typeface="Times New Roman"/>
              </a:rPr>
              <a:t>) </a:t>
            </a:r>
            <a:endParaRPr lang="en-US" sz="1700" i="0" u="none" strike="noStrike" kern="100" cap="none" spc="0" normalizeH="0" baseline="0" noProof="0">
              <a:ln>
                <a:noFill/>
              </a:ln>
              <a:solidFill>
                <a:srgbClr val="000000">
                  <a:lumMod val="65000"/>
                  <a:lumOff val="35000"/>
                </a:srgbClr>
              </a:solidFill>
              <a:effectLst/>
              <a:uLnTx/>
              <a:uFillTx/>
              <a:latin typeface="Calibri"/>
              <a:ea typeface="Calibri"/>
              <a:cs typeface="Times New Roman"/>
            </a:endParaRPr>
          </a:p>
          <a:p>
            <a:pPr marL="0" indent="0">
              <a:buNone/>
            </a:pPr>
            <a:r>
              <a:rPr lang="en-US" sz="1700" kern="100">
                <a:solidFill>
                  <a:srgbClr val="000000">
                    <a:lumMod val="65000"/>
                    <a:lumOff val="35000"/>
                  </a:srgbClr>
                </a:solidFill>
                <a:latin typeface="Calibri"/>
                <a:ea typeface="Calibri"/>
                <a:cs typeface="Times New Roman"/>
                <a:hlinkClick r:id="rId2"/>
              </a:rPr>
              <a:t>https://www.awp.nhs.uk/camhs/professionals</a:t>
            </a:r>
            <a:r>
              <a:rPr lang="en-US" sz="1700" kern="100">
                <a:solidFill>
                  <a:srgbClr val="000000">
                    <a:lumMod val="65000"/>
                    <a:lumOff val="35000"/>
                  </a:srgbClr>
                </a:solidFill>
                <a:latin typeface="Calibri"/>
                <a:ea typeface="Calibri"/>
                <a:cs typeface="Times New Roman"/>
              </a:rPr>
              <a:t> </a:t>
            </a:r>
          </a:p>
          <a:p>
            <a:pPr marL="0" indent="0">
              <a:buNone/>
            </a:pPr>
            <a:endParaRPr lang="en-US" sz="1700" b="1" kern="100">
              <a:solidFill>
                <a:srgbClr val="000000">
                  <a:lumMod val="65000"/>
                  <a:lumOff val="35000"/>
                </a:srgbClr>
              </a:solidFill>
              <a:latin typeface="Calibri" panose="020F0502020204030204" pitchFamily="34" charset="0"/>
              <a:cs typeface="Times New Roman" panose="02020603050405020304" pitchFamily="18" charset="0"/>
            </a:endParaRPr>
          </a:p>
          <a:p>
            <a:pPr marL="0" indent="0">
              <a:buNone/>
            </a:pPr>
            <a:r>
              <a:rPr lang="en-US" sz="1700" b="1" kern="100">
                <a:solidFill>
                  <a:srgbClr val="000000">
                    <a:lumMod val="65000"/>
                    <a:lumOff val="35000"/>
                  </a:srgbClr>
                </a:solidFill>
                <a:latin typeface="Calibri"/>
                <a:ea typeface="Calibri"/>
                <a:cs typeface="Times New Roman"/>
              </a:rPr>
              <a:t>CAMHS Autism Intensive Service</a:t>
            </a:r>
          </a:p>
          <a:p>
            <a:r>
              <a:rPr lang="en-US" sz="1700" kern="100">
                <a:solidFill>
                  <a:srgbClr val="000000">
                    <a:lumMod val="65000"/>
                    <a:lumOff val="35000"/>
                  </a:srgbClr>
                </a:solidFill>
                <a:latin typeface="Calibri"/>
                <a:ea typeface="Calibri"/>
                <a:cs typeface="Times New Roman"/>
              </a:rPr>
              <a:t>Offering intensive </a:t>
            </a:r>
            <a:r>
              <a:rPr lang="en-US" sz="1700" kern="100" err="1">
                <a:solidFill>
                  <a:srgbClr val="000000">
                    <a:lumMod val="65000"/>
                    <a:lumOff val="35000"/>
                  </a:srgbClr>
                </a:solidFill>
                <a:latin typeface="Calibri"/>
                <a:ea typeface="Calibri"/>
                <a:cs typeface="Times New Roman"/>
              </a:rPr>
              <a:t>programmes</a:t>
            </a:r>
            <a:r>
              <a:rPr lang="en-US" sz="1700" kern="100">
                <a:solidFill>
                  <a:srgbClr val="000000">
                    <a:lumMod val="65000"/>
                    <a:lumOff val="35000"/>
                  </a:srgbClr>
                </a:solidFill>
                <a:latin typeface="Calibri"/>
                <a:ea typeface="Calibri"/>
                <a:cs typeface="Times New Roman"/>
              </a:rPr>
              <a:t> for children and their families, and PBS consultation to professionals </a:t>
            </a:r>
          </a:p>
          <a:p>
            <a:r>
              <a:rPr lang="en-US" sz="1700" kern="100">
                <a:solidFill>
                  <a:srgbClr val="000000">
                    <a:lumMod val="65000"/>
                    <a:lumOff val="35000"/>
                  </a:srgbClr>
                </a:solidFill>
                <a:latin typeface="Calibri"/>
                <a:ea typeface="Calibri"/>
                <a:cs typeface="Times New Roman"/>
              </a:rPr>
              <a:t>Referral through locality CAMHS service</a:t>
            </a:r>
          </a:p>
          <a:p>
            <a:r>
              <a:rPr lang="en-US" sz="1700" kern="100">
                <a:solidFill>
                  <a:srgbClr val="000000">
                    <a:lumMod val="65000"/>
                    <a:lumOff val="35000"/>
                  </a:srgbClr>
                </a:solidFill>
                <a:latin typeface="Calibri"/>
                <a:ea typeface="Calibri"/>
                <a:cs typeface="Times New Roman"/>
              </a:rPr>
              <a:t>Website for more info is : </a:t>
            </a:r>
            <a:r>
              <a:rPr lang="en-US" sz="1700" kern="100">
                <a:solidFill>
                  <a:srgbClr val="000000">
                    <a:lumMod val="65000"/>
                    <a:lumOff val="35000"/>
                  </a:srgbClr>
                </a:solidFill>
                <a:ea typeface="+mn-lt"/>
                <a:cs typeface="+mn-lt"/>
                <a:hlinkClick r:id="rId3"/>
              </a:rPr>
              <a:t>Autism intensive service :: Avon and Wiltshire Mental Health Partnership NHS Trust</a:t>
            </a:r>
            <a:endParaRPr lang="en-US" sz="1700" kern="100">
              <a:solidFill>
                <a:srgbClr val="000000">
                  <a:lumMod val="65000"/>
                  <a:lumOff val="35000"/>
                </a:srgbClr>
              </a:solidFill>
              <a:latin typeface="Calibri" panose="020F0502020204030204" pitchFamily="34" charset="0"/>
              <a:ea typeface="Calibri"/>
              <a:cs typeface="Times New Roman" panose="02020603050405020304" pitchFamily="18" charset="0"/>
            </a:endParaRPr>
          </a:p>
          <a:p>
            <a:endParaRPr lang="en-US" sz="1700" kern="100">
              <a:solidFill>
                <a:srgbClr val="000000">
                  <a:lumMod val="65000"/>
                  <a:lumOff val="35000"/>
                </a:srgb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0033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C3A0E-7D56-B7DB-A1AE-0BFD623038F5}"/>
              </a:ext>
            </a:extLst>
          </p:cNvPr>
          <p:cNvSpPr>
            <a:spLocks noGrp="1"/>
          </p:cNvSpPr>
          <p:nvPr>
            <p:ph type="title"/>
          </p:nvPr>
        </p:nvSpPr>
        <p:spPr/>
        <p:txBody>
          <a:bodyPr/>
          <a:lstStyle/>
          <a:p>
            <a:pPr algn="ctr"/>
            <a:r>
              <a:rPr lang="en-GB"/>
              <a:t>Bath, North East Somerset, Swindon, &amp; Wiltshire</a:t>
            </a:r>
          </a:p>
        </p:txBody>
      </p:sp>
      <p:sp>
        <p:nvSpPr>
          <p:cNvPr id="4" name="Content Placeholder 2">
            <a:extLst>
              <a:ext uri="{FF2B5EF4-FFF2-40B4-BE49-F238E27FC236}">
                <a16:creationId xmlns:a16="http://schemas.microsoft.com/office/drawing/2014/main" id="{F4CC2CCE-E7BE-2A94-90B2-574F96FBB525}"/>
              </a:ext>
            </a:extLst>
          </p:cNvPr>
          <p:cNvSpPr txBox="1">
            <a:spLocks noGrp="1"/>
          </p:cNvSpPr>
          <p:nvPr>
            <p:ph idx="1"/>
          </p:nvPr>
        </p:nvSpPr>
        <p:spPr>
          <a:xfrm>
            <a:off x="3897313" y="863790"/>
            <a:ext cx="7315200" cy="5121275"/>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GB" sz="2200" b="1" dirty="0">
                <a:solidFill>
                  <a:schemeClr val="accent2"/>
                </a:solidFill>
              </a:rPr>
              <a:t> </a:t>
            </a:r>
            <a:r>
              <a:rPr lang="en-GB" sz="2200" b="1" dirty="0">
                <a:solidFill>
                  <a:schemeClr val="accent3"/>
                </a:solidFill>
              </a:rPr>
              <a:t>Getting Advice</a:t>
            </a:r>
            <a:r>
              <a:rPr lang="en-GB" sz="2200" b="1" dirty="0"/>
              <a:t>, </a:t>
            </a:r>
            <a:r>
              <a:rPr lang="en-GB" sz="2200" b="1" dirty="0">
                <a:solidFill>
                  <a:srgbClr val="0070C0"/>
                </a:solidFill>
              </a:rPr>
              <a:t>Getting Help</a:t>
            </a:r>
            <a:r>
              <a:rPr lang="en-GB"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1" i="0" u="none" strike="noStrike" kern="1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Times New Roman" panose="02020603050405020304" pitchFamily="18" charset="0"/>
              </a:rPr>
              <a:t>Off the Record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i="0" u="none" strike="noStrike" kern="1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Times New Roman" panose="02020603050405020304" pitchFamily="18" charset="0"/>
            </a:endParaRPr>
          </a:p>
          <a:p>
            <a:pPr defTabSz="457200">
              <a:lnSpc>
                <a:spcPct val="100000"/>
              </a:lnSpc>
              <a:spcBef>
                <a:spcPts val="0"/>
              </a:spcBef>
              <a:buClrTx/>
              <a:defRPr/>
            </a:pPr>
            <a:r>
              <a:rPr kumimoji="0" lang="en-US" sz="1700" i="0" u="none" strike="noStrike" kern="1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Times New Roman" panose="02020603050405020304" pitchFamily="18" charset="0"/>
              </a:rPr>
              <a:t>A wide range of one-to-one therapies for 11-17 year olds, including talking therapies and music therapy</a:t>
            </a:r>
          </a:p>
          <a:p>
            <a:pPr defTabSz="457200">
              <a:lnSpc>
                <a:spcPct val="100000"/>
              </a:lnSpc>
              <a:spcBef>
                <a:spcPts val="0"/>
              </a:spcBef>
              <a:buClrTx/>
              <a:defRPr/>
            </a:pPr>
            <a:r>
              <a:rPr kumimoji="0" lang="en-US" sz="1700" i="0" u="none" strike="noStrike" kern="1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Times New Roman" panose="02020603050405020304" pitchFamily="18" charset="0"/>
              </a:rPr>
              <a:t>Drop in Hubs for all young people aged 11-25</a:t>
            </a:r>
          </a:p>
          <a:p>
            <a:pPr defTabSz="457200">
              <a:lnSpc>
                <a:spcPct val="100000"/>
              </a:lnSpc>
              <a:spcBef>
                <a:spcPts val="0"/>
              </a:spcBef>
              <a:buClrTx/>
              <a:defRPr/>
            </a:pPr>
            <a:r>
              <a:rPr kumimoji="0" lang="en-US" sz="1700" i="0" u="none" strike="noStrike" kern="1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Times New Roman" panose="02020603050405020304" pitchFamily="18" charset="0"/>
              </a:rPr>
              <a:t>Projects including Wellbeing Walks, Mind Aid, and </a:t>
            </a:r>
            <a:r>
              <a:rPr lang="en-US" sz="1700" kern="100" dirty="0">
                <a:solidFill>
                  <a:srgbClr val="000000">
                    <a:lumMod val="65000"/>
                    <a:lumOff val="35000"/>
                  </a:srgbClr>
                </a:solidFill>
                <a:latin typeface="Calibri" panose="020F0502020204030204" pitchFamily="34" charset="0"/>
                <a:cs typeface="Times New Roman" panose="02020603050405020304" pitchFamily="18" charset="0"/>
              </a:rPr>
              <a:t>The Resilience Lab </a:t>
            </a:r>
          </a:p>
          <a:p>
            <a:pPr defTabSz="457200">
              <a:lnSpc>
                <a:spcPct val="100000"/>
              </a:lnSpc>
              <a:spcBef>
                <a:spcPts val="0"/>
              </a:spcBef>
              <a:buClrTx/>
              <a:defRPr/>
            </a:pPr>
            <a:r>
              <a:rPr kumimoji="0" lang="en-US" sz="1700" i="0" u="none" strike="noStrike" kern="1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Times New Roman" panose="02020603050405020304" pitchFamily="18" charset="0"/>
              </a:rPr>
              <a:t>All free to access, self refer online: </a:t>
            </a:r>
            <a:r>
              <a:rPr kumimoji="0" lang="en-US" sz="1700" i="0" u="none" strike="noStrike" kern="1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Times New Roman" panose="02020603050405020304" pitchFamily="18" charset="0"/>
                <a:hlinkClick r:id="rId2"/>
              </a:rPr>
              <a:t>https://otrnorthsomerset.org.uk/</a:t>
            </a:r>
            <a:r>
              <a:rPr kumimoji="0" lang="en-US" sz="1700" i="0" u="none" strike="noStrike" kern="1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700" b="1" kern="100" dirty="0">
              <a:solidFill>
                <a:srgbClr val="000000">
                  <a:lumMod val="65000"/>
                  <a:lumOff val="35000"/>
                </a:srgbClr>
              </a:solidFill>
              <a:latin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Times New Roman" panose="02020603050405020304" pitchFamily="18" charset="0"/>
              </a:rPr>
              <a:t>Youth Connect South West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1" i="0" u="none" strike="noStrike" kern="1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Times New Roman" panose="02020603050405020304" pitchFamily="18" charset="0"/>
            </a:endParaRPr>
          </a:p>
          <a:p>
            <a:pPr defTabSz="457200">
              <a:lnSpc>
                <a:spcPct val="100000"/>
              </a:lnSpc>
              <a:spcBef>
                <a:spcPts val="0"/>
              </a:spcBef>
              <a:buClrTx/>
              <a:defRPr/>
            </a:pPr>
            <a:r>
              <a:rPr lang="en-US" sz="1700" kern="100" dirty="0">
                <a:solidFill>
                  <a:srgbClr val="000000">
                    <a:lumMod val="65000"/>
                    <a:lumOff val="35000"/>
                  </a:srgbClr>
                </a:solidFill>
                <a:latin typeface="Calibri"/>
                <a:ea typeface="Calibri"/>
                <a:cs typeface="Times New Roman"/>
              </a:rPr>
              <a:t>Free targeted support for children and young people, including 1:1 support and Youth Clubs</a:t>
            </a:r>
          </a:p>
          <a:p>
            <a:pPr defTabSz="457200">
              <a:lnSpc>
                <a:spcPct val="100000"/>
              </a:lnSpc>
              <a:spcBef>
                <a:spcPts val="0"/>
              </a:spcBef>
              <a:buClrTx/>
              <a:defRPr/>
            </a:pPr>
            <a:r>
              <a:rPr lang="en-US" sz="1700" kern="100" dirty="0">
                <a:solidFill>
                  <a:srgbClr val="000000">
                    <a:lumMod val="65000"/>
                    <a:lumOff val="35000"/>
                  </a:srgbClr>
                </a:solidFill>
                <a:latin typeface="Calibri"/>
                <a:ea typeface="Calibri"/>
                <a:cs typeface="Times New Roman"/>
              </a:rPr>
              <a:t>General website: </a:t>
            </a:r>
            <a:r>
              <a:rPr lang="en-US" sz="1800" kern="100" dirty="0">
                <a:solidFill>
                  <a:srgbClr val="404040"/>
                </a:solidFill>
                <a:ea typeface="+mn-lt"/>
                <a:cs typeface="+mn-lt"/>
              </a:rPr>
              <a:t>https://www.youthconnectsouthwest.org.uk/</a:t>
            </a:r>
            <a:endParaRPr lang="en-US" sz="1800" kern="100" dirty="0">
              <a:solidFill>
                <a:srgbClr val="000000">
                  <a:lumMod val="65000"/>
                  <a:lumOff val="35000"/>
                </a:srgbClr>
              </a:solidFill>
              <a:latin typeface="Corbel"/>
              <a:ea typeface="Calibri"/>
              <a:cs typeface="Times New Roman"/>
            </a:endParaRPr>
          </a:p>
          <a:p>
            <a:pPr defTabSz="457200">
              <a:lnSpc>
                <a:spcPct val="100000"/>
              </a:lnSpc>
              <a:spcBef>
                <a:spcPts val="0"/>
              </a:spcBef>
              <a:buClrTx/>
              <a:defRPr/>
            </a:pPr>
            <a:r>
              <a:rPr kumimoji="0" lang="en-US" sz="1700" i="0" u="none" strike="noStrike" kern="1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Times New Roman" panose="02020603050405020304" pitchFamily="18" charset="0"/>
              </a:rPr>
              <a:t>Self refer online: </a:t>
            </a:r>
            <a:r>
              <a:rPr kumimoji="0" lang="en-US" sz="1700" i="0" u="none" strike="noStrike" kern="1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Times New Roman" panose="02020603050405020304" pitchFamily="18" charset="0"/>
                <a:hlinkClick r:id="rId3"/>
              </a:rPr>
              <a:t>https://form.jotform.com/YCSW/targeted-support-referral</a:t>
            </a:r>
            <a:r>
              <a:rPr kumimoji="0" lang="en-US" sz="1700" i="0" u="none" strike="noStrike" kern="1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Times New Roman" panose="02020603050405020304" pitchFamily="18" charset="0"/>
              </a:rPr>
              <a:t> </a:t>
            </a:r>
          </a:p>
          <a:p>
            <a:pPr marL="0" indent="0">
              <a:buNone/>
            </a:pPr>
            <a:endParaRPr lang="en-GB" dirty="0"/>
          </a:p>
          <a:p>
            <a:pPr marL="0" indent="0">
              <a:lnSpc>
                <a:spcPct val="107000"/>
              </a:lnSpc>
              <a:spcAft>
                <a:spcPts val="800"/>
              </a:spcAft>
              <a:buNone/>
            </a:pPr>
            <a:endParaRPr lang="en-GB" dirty="0"/>
          </a:p>
        </p:txBody>
      </p:sp>
      <p:pic>
        <p:nvPicPr>
          <p:cNvPr id="5" name="Picture 4">
            <a:extLst>
              <a:ext uri="{FF2B5EF4-FFF2-40B4-BE49-F238E27FC236}">
                <a16:creationId xmlns:a16="http://schemas.microsoft.com/office/drawing/2014/main" id="{6AB0A9B2-C56D-C91D-87CA-C24E654A7CFB}"/>
              </a:ext>
            </a:extLst>
          </p:cNvPr>
          <p:cNvPicPr>
            <a:picLocks noChangeAspect="1"/>
          </p:cNvPicPr>
          <p:nvPr/>
        </p:nvPicPr>
        <p:blipFill>
          <a:blip r:embed="rId4"/>
          <a:stretch>
            <a:fillRect/>
          </a:stretch>
        </p:blipFill>
        <p:spPr>
          <a:xfrm>
            <a:off x="9974978" y="872935"/>
            <a:ext cx="1072989" cy="1072989"/>
          </a:xfrm>
          <a:prstGeom prst="rect">
            <a:avLst/>
          </a:prstGeom>
        </p:spPr>
      </p:pic>
      <p:pic>
        <p:nvPicPr>
          <p:cNvPr id="6" name="Picture 5">
            <a:extLst>
              <a:ext uri="{FF2B5EF4-FFF2-40B4-BE49-F238E27FC236}">
                <a16:creationId xmlns:a16="http://schemas.microsoft.com/office/drawing/2014/main" id="{26C511A2-D517-C7F3-CD2D-1825563BCE05}"/>
              </a:ext>
            </a:extLst>
          </p:cNvPr>
          <p:cNvPicPr>
            <a:picLocks noChangeAspect="1"/>
          </p:cNvPicPr>
          <p:nvPr/>
        </p:nvPicPr>
        <p:blipFill>
          <a:blip r:embed="rId5"/>
          <a:stretch>
            <a:fillRect/>
          </a:stretch>
        </p:blipFill>
        <p:spPr>
          <a:xfrm>
            <a:off x="8768397" y="5338762"/>
            <a:ext cx="2571750" cy="1114425"/>
          </a:xfrm>
          <a:prstGeom prst="rect">
            <a:avLst/>
          </a:prstGeom>
        </p:spPr>
      </p:pic>
    </p:spTree>
    <p:extLst>
      <p:ext uri="{BB962C8B-B14F-4D97-AF65-F5344CB8AC3E}">
        <p14:creationId xmlns:p14="http://schemas.microsoft.com/office/powerpoint/2010/main" val="471647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C3A0E-7D56-B7DB-A1AE-0BFD623038F5}"/>
              </a:ext>
            </a:extLst>
          </p:cNvPr>
          <p:cNvSpPr>
            <a:spLocks noGrp="1"/>
          </p:cNvSpPr>
          <p:nvPr>
            <p:ph type="title"/>
          </p:nvPr>
        </p:nvSpPr>
        <p:spPr/>
        <p:txBody>
          <a:bodyPr/>
          <a:lstStyle/>
          <a:p>
            <a:pPr algn="ctr"/>
            <a:r>
              <a:rPr lang="en-GB"/>
              <a:t>Bath, North East Somerset, Swindon, &amp; Wiltshire</a:t>
            </a:r>
          </a:p>
        </p:txBody>
      </p:sp>
      <p:sp>
        <p:nvSpPr>
          <p:cNvPr id="4" name="Content Placeholder 2">
            <a:extLst>
              <a:ext uri="{FF2B5EF4-FFF2-40B4-BE49-F238E27FC236}">
                <a16:creationId xmlns:a16="http://schemas.microsoft.com/office/drawing/2014/main" id="{ACEB37AA-9C6B-A273-F456-9E2DC29CD60E}"/>
              </a:ext>
            </a:extLst>
          </p:cNvPr>
          <p:cNvSpPr txBox="1">
            <a:spLocks/>
          </p:cNvSpPr>
          <p:nvPr/>
        </p:nvSpPr>
        <p:spPr>
          <a:xfrm>
            <a:off x="3878793" y="685801"/>
            <a:ext cx="7315200" cy="527685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GB" b="1">
                <a:solidFill>
                  <a:srgbClr val="7030A0"/>
                </a:solidFill>
              </a:rPr>
              <a:t>Getting More Help</a:t>
            </a:r>
            <a:r>
              <a:rPr lang="en-GB" b="1"/>
              <a:t>, </a:t>
            </a:r>
            <a:r>
              <a:rPr lang="en-GB" b="1">
                <a:solidFill>
                  <a:schemeClr val="accent4"/>
                </a:solidFill>
              </a:rPr>
              <a:t>Getting Risk Support:</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GB" sz="18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It is advisable to seek advice from young person’s GP in the first instance for young people in this group</a:t>
            </a:r>
          </a:p>
          <a:p>
            <a:pPr marL="0" indent="0">
              <a:buNone/>
            </a:pPr>
            <a:r>
              <a:rPr kumimoji="0" lang="en-US" sz="1700" b="1" i="0" u="none" strike="noStrike" kern="100" cap="none" spc="0" normalizeH="0" baseline="0" noProof="0">
                <a:ln>
                  <a:noFill/>
                </a:ln>
                <a:solidFill>
                  <a:srgbClr val="000000">
                    <a:lumMod val="65000"/>
                    <a:lumOff val="35000"/>
                  </a:srgbClr>
                </a:solidFill>
                <a:effectLst/>
                <a:uLnTx/>
                <a:uFillTx/>
                <a:latin typeface="Calibri" panose="020F0502020204030204" pitchFamily="34" charset="0"/>
                <a:ea typeface="+mn-ea"/>
                <a:cs typeface="Times New Roman" panose="02020603050405020304" pitchFamily="18" charset="0"/>
              </a:rPr>
              <a:t>CAMHS</a:t>
            </a:r>
          </a:p>
          <a:p>
            <a:r>
              <a:rPr lang="en-US" sz="1700" kern="100">
                <a:solidFill>
                  <a:srgbClr val="000000">
                    <a:lumMod val="65000"/>
                    <a:lumOff val="35000"/>
                  </a:srgbClr>
                </a:solidFill>
                <a:latin typeface="Calibri" panose="020F0502020204030204" pitchFamily="34" charset="0"/>
                <a:cs typeface="Times New Roman" panose="02020603050405020304" pitchFamily="18" charset="0"/>
              </a:rPr>
              <a:t>Referrals from professionals and self-referral using online form </a:t>
            </a:r>
            <a:r>
              <a:rPr lang="en-US" sz="1700" kern="100">
                <a:solidFill>
                  <a:srgbClr val="000000">
                    <a:lumMod val="65000"/>
                    <a:lumOff val="35000"/>
                  </a:srgbClr>
                </a:solidFill>
                <a:latin typeface="Calibri" panose="020F0502020204030204" pitchFamily="34" charset="0"/>
                <a:cs typeface="Times New Roman" panose="02020603050405020304" pitchFamily="18" charset="0"/>
                <a:hlinkClick r:id="rId2"/>
              </a:rPr>
              <a:t>https://www.oxfordhealth.nhs.uk/camhs/support/referral/</a:t>
            </a:r>
            <a:r>
              <a:rPr lang="en-US" sz="1700" kern="100">
                <a:solidFill>
                  <a:srgbClr val="000000">
                    <a:lumMod val="65000"/>
                    <a:lumOff val="35000"/>
                  </a:srgbClr>
                </a:solidFill>
                <a:latin typeface="Calibri" panose="020F0502020204030204" pitchFamily="34" charset="0"/>
                <a:cs typeface="Times New Roman" panose="02020603050405020304" pitchFamily="18" charset="0"/>
              </a:rPr>
              <a:t> </a:t>
            </a:r>
          </a:p>
          <a:p>
            <a:pPr marL="0" indent="0">
              <a:buNone/>
            </a:pPr>
            <a:endParaRPr lang="en-US" sz="1700" b="1" kern="100">
              <a:solidFill>
                <a:srgbClr val="000000">
                  <a:lumMod val="65000"/>
                  <a:lumOff val="35000"/>
                </a:srgbClr>
              </a:solidFill>
              <a:latin typeface="Calibri" panose="020F0502020204030204" pitchFamily="34" charset="0"/>
              <a:cs typeface="Times New Roman" panose="02020603050405020304" pitchFamily="18" charset="0"/>
            </a:endParaRPr>
          </a:p>
          <a:p>
            <a:pPr marL="0" indent="0">
              <a:buNone/>
            </a:pPr>
            <a:r>
              <a:rPr lang="en-US" sz="1700" b="1" kern="100">
                <a:solidFill>
                  <a:srgbClr val="000000">
                    <a:lumMod val="65000"/>
                    <a:lumOff val="35000"/>
                  </a:srgbClr>
                </a:solidFill>
                <a:latin typeface="Calibri" panose="020F0502020204030204" pitchFamily="34" charset="0"/>
                <a:cs typeface="Times New Roman" panose="02020603050405020304" pitchFamily="18" charset="0"/>
              </a:rPr>
              <a:t>Mental Health Helpline</a:t>
            </a:r>
          </a:p>
          <a:p>
            <a:r>
              <a:rPr lang="en-US" sz="1700" kern="100">
                <a:solidFill>
                  <a:srgbClr val="000000">
                    <a:lumMod val="65000"/>
                    <a:lumOff val="35000"/>
                  </a:srgbClr>
                </a:solidFill>
                <a:latin typeface="Calibri" panose="020F0502020204030204" pitchFamily="34" charset="0"/>
                <a:cs typeface="Times New Roman" panose="02020603050405020304" pitchFamily="18" charset="0"/>
              </a:rPr>
              <a:t>Call the urgent mental health helpline on 0800 023 2133.</a:t>
            </a:r>
          </a:p>
          <a:p>
            <a:r>
              <a:rPr lang="en-US" sz="1700" kern="100">
                <a:solidFill>
                  <a:srgbClr val="000000">
                    <a:lumMod val="65000"/>
                    <a:lumOff val="35000"/>
                  </a:srgbClr>
                </a:solidFill>
                <a:latin typeface="Calibri" panose="020F0502020204030204" pitchFamily="34" charset="0"/>
                <a:cs typeface="Times New Roman" panose="02020603050405020304" pitchFamily="18" charset="0"/>
              </a:rPr>
              <a:t>Open 5.00pm to 11.00pm on weekdays, 9.00am to 11.00pm Saturday, Sunday and Bank Holidays.</a:t>
            </a:r>
          </a:p>
          <a:p>
            <a:endParaRPr lang="en-US" sz="1700" kern="100">
              <a:solidFill>
                <a:srgbClr val="000000">
                  <a:lumMod val="65000"/>
                  <a:lumOff val="35000"/>
                </a:srgb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0142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A4DBD17-19AD-4376-A55A-C527EF944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B7C943-6BFC-4A35-8DFA-0B204CD18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65A5B29F-54C2-8542-7CF3-84D7749BE4AF}"/>
              </a:ext>
            </a:extLst>
          </p:cNvPr>
          <p:cNvSpPr>
            <a:spLocks noGrp="1"/>
          </p:cNvSpPr>
          <p:nvPr>
            <p:ph type="ctrTitle"/>
          </p:nvPr>
        </p:nvSpPr>
        <p:spPr>
          <a:xfrm>
            <a:off x="1069848" y="1298448"/>
            <a:ext cx="6068070" cy="3255264"/>
          </a:xfrm>
        </p:spPr>
        <p:txBody>
          <a:bodyPr>
            <a:normAutofit/>
          </a:bodyPr>
          <a:lstStyle/>
          <a:p>
            <a:r>
              <a:rPr lang="en-GB"/>
              <a:t>Mental Health and Wellbeing</a:t>
            </a:r>
            <a:br>
              <a:rPr lang="en-GB"/>
            </a:br>
            <a:r>
              <a:rPr lang="en-GB"/>
              <a:t>Online Resources</a:t>
            </a:r>
          </a:p>
        </p:txBody>
      </p:sp>
      <p:sp>
        <p:nvSpPr>
          <p:cNvPr id="3" name="Subtitle 2">
            <a:extLst>
              <a:ext uri="{FF2B5EF4-FFF2-40B4-BE49-F238E27FC236}">
                <a16:creationId xmlns:a16="http://schemas.microsoft.com/office/drawing/2014/main" id="{A411E647-475A-042E-26F1-F31A44F840CC}"/>
              </a:ext>
            </a:extLst>
          </p:cNvPr>
          <p:cNvSpPr>
            <a:spLocks noGrp="1"/>
          </p:cNvSpPr>
          <p:nvPr>
            <p:ph type="subTitle" idx="1"/>
          </p:nvPr>
        </p:nvSpPr>
        <p:spPr>
          <a:xfrm>
            <a:off x="1100014" y="4670246"/>
            <a:ext cx="6037903" cy="914400"/>
          </a:xfrm>
        </p:spPr>
        <p:txBody>
          <a:bodyPr>
            <a:normAutofit/>
          </a:bodyPr>
          <a:lstStyle/>
          <a:p>
            <a:r>
              <a:rPr lang="en-GB"/>
              <a:t>For all Children and Young People, regardless of locality</a:t>
            </a:r>
          </a:p>
        </p:txBody>
      </p:sp>
      <p:pic>
        <p:nvPicPr>
          <p:cNvPr id="5" name="Picture 4" descr="Paper head with rainbow and clouds">
            <a:extLst>
              <a:ext uri="{FF2B5EF4-FFF2-40B4-BE49-F238E27FC236}">
                <a16:creationId xmlns:a16="http://schemas.microsoft.com/office/drawing/2014/main" id="{BCCE2256-7EC6-21F9-6161-F97C7AC01639}"/>
              </a:ext>
            </a:extLst>
          </p:cNvPr>
          <p:cNvPicPr>
            <a:picLocks noChangeAspect="1"/>
          </p:cNvPicPr>
          <p:nvPr/>
        </p:nvPicPr>
        <p:blipFill rotWithShape="1">
          <a:blip r:embed="rId2">
            <a:extLst>
              <a:ext uri="{28A0092B-C50C-407E-A947-70E740481C1C}">
                <a14:useLocalDpi xmlns:a14="http://schemas.microsoft.com/office/drawing/2010/main" val="0"/>
              </a:ext>
            </a:extLst>
          </a:blip>
          <a:srcRect r="9269" b="3"/>
          <a:stretch/>
        </p:blipFill>
        <p:spPr>
          <a:xfrm>
            <a:off x="8037574" y="759599"/>
            <a:ext cx="3458249" cy="5330650"/>
          </a:xfrm>
          <a:prstGeom prst="rect">
            <a:avLst/>
          </a:prstGeom>
        </p:spPr>
      </p:pic>
      <p:sp>
        <p:nvSpPr>
          <p:cNvPr id="14" name="Rectangle 13">
            <a:extLst>
              <a:ext uri="{FF2B5EF4-FFF2-40B4-BE49-F238E27FC236}">
                <a16:creationId xmlns:a16="http://schemas.microsoft.com/office/drawing/2014/main" id="{79DF27D9-327F-4301-A56A-9A8EC61E6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381641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CC7B-6D49-2353-8348-460F431AA0B5}"/>
              </a:ext>
            </a:extLst>
          </p:cNvPr>
          <p:cNvSpPr>
            <a:spLocks noGrp="1"/>
          </p:cNvSpPr>
          <p:nvPr>
            <p:ph type="title"/>
          </p:nvPr>
        </p:nvSpPr>
        <p:spPr/>
        <p:txBody>
          <a:bodyPr/>
          <a:lstStyle/>
          <a:p>
            <a:pPr algn="ctr"/>
            <a:r>
              <a:rPr lang="en-GB"/>
              <a:t>Immediate Mental Health support</a:t>
            </a:r>
          </a:p>
        </p:txBody>
      </p:sp>
      <p:sp>
        <p:nvSpPr>
          <p:cNvPr id="3" name="Content Placeholder 2">
            <a:extLst>
              <a:ext uri="{FF2B5EF4-FFF2-40B4-BE49-F238E27FC236}">
                <a16:creationId xmlns:a16="http://schemas.microsoft.com/office/drawing/2014/main" id="{281A99C0-4EA0-C7DC-E740-7D89624731CC}"/>
              </a:ext>
            </a:extLst>
          </p:cNvPr>
          <p:cNvSpPr>
            <a:spLocks noGrp="1"/>
          </p:cNvSpPr>
          <p:nvPr>
            <p:ph idx="1"/>
          </p:nvPr>
        </p:nvSpPr>
        <p:spPr>
          <a:xfrm>
            <a:off x="3869268" y="864107"/>
            <a:ext cx="7315200" cy="5261389"/>
          </a:xfrm>
        </p:spPr>
        <p:txBody>
          <a:bodyPr/>
          <a:lstStyle/>
          <a:p>
            <a:r>
              <a:rPr lang="en-US" dirty="0"/>
              <a:t>If emergency, </a:t>
            </a:r>
            <a:r>
              <a:rPr lang="en-US" b="1" dirty="0"/>
              <a:t>call 999 </a:t>
            </a:r>
            <a:r>
              <a:rPr lang="en-US" dirty="0"/>
              <a:t>or go directly to </a:t>
            </a:r>
            <a:r>
              <a:rPr lang="en-US" b="1" dirty="0"/>
              <a:t>A&amp;E</a:t>
            </a:r>
          </a:p>
          <a:p>
            <a:r>
              <a:rPr lang="en-US" b="1" dirty="0" err="1"/>
              <a:t>Mindline</a:t>
            </a:r>
            <a:r>
              <a:rPr lang="en-US" b="1" dirty="0"/>
              <a:t> Somerset:</a:t>
            </a:r>
            <a:r>
              <a:rPr lang="en-US" dirty="0"/>
              <a:t> 24/7 Emotional Support &amp; Mental Health Helpline: 01823 276892</a:t>
            </a:r>
          </a:p>
          <a:p>
            <a:r>
              <a:rPr lang="en-US" b="1" dirty="0"/>
              <a:t>Samaritans</a:t>
            </a:r>
            <a:r>
              <a:rPr lang="en-US" dirty="0"/>
              <a:t>: for everyone, (24/7): 116 123</a:t>
            </a:r>
          </a:p>
          <a:p>
            <a:r>
              <a:rPr lang="en-US" b="1" dirty="0"/>
              <a:t>Childline:</a:t>
            </a:r>
            <a:r>
              <a:rPr lang="en-US" dirty="0"/>
              <a:t> for children and young people under 19 (24/7): 0800 1111</a:t>
            </a:r>
          </a:p>
          <a:p>
            <a:r>
              <a:rPr lang="en-US" b="1" dirty="0"/>
              <a:t>Papyrus: </a:t>
            </a:r>
            <a:r>
              <a:rPr lang="en-US" dirty="0"/>
              <a:t>for people under 35. Call: 0800 068 41 41 – Monday to Friday 10am to 10pm, weekends 2pm to 10pm, bank holidays 2pm to 5pm</a:t>
            </a:r>
          </a:p>
          <a:p>
            <a:pPr marL="0" indent="0">
              <a:buNone/>
            </a:pPr>
            <a:r>
              <a:rPr lang="en-US" dirty="0"/>
              <a:t> </a:t>
            </a:r>
          </a:p>
          <a:p>
            <a:endParaRPr lang="en-GB" dirty="0"/>
          </a:p>
        </p:txBody>
      </p:sp>
    </p:spTree>
    <p:extLst>
      <p:ext uri="{BB962C8B-B14F-4D97-AF65-F5344CB8AC3E}">
        <p14:creationId xmlns:p14="http://schemas.microsoft.com/office/powerpoint/2010/main" val="731578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CC7B-6D49-2353-8348-460F431AA0B5}"/>
              </a:ext>
            </a:extLst>
          </p:cNvPr>
          <p:cNvSpPr>
            <a:spLocks noGrp="1"/>
          </p:cNvSpPr>
          <p:nvPr>
            <p:ph type="title"/>
          </p:nvPr>
        </p:nvSpPr>
        <p:spPr>
          <a:xfrm>
            <a:off x="252919" y="1123837"/>
            <a:ext cx="2947482" cy="4601183"/>
          </a:xfrm>
        </p:spPr>
        <p:txBody>
          <a:bodyPr>
            <a:normAutofit/>
          </a:bodyPr>
          <a:lstStyle/>
          <a:p>
            <a:pPr algn="ctr"/>
            <a:r>
              <a:rPr lang="en-GB"/>
              <a:t>Websites</a:t>
            </a:r>
          </a:p>
        </p:txBody>
      </p:sp>
      <p:sp>
        <p:nvSpPr>
          <p:cNvPr id="3" name="Content Placeholder 2">
            <a:extLst>
              <a:ext uri="{FF2B5EF4-FFF2-40B4-BE49-F238E27FC236}">
                <a16:creationId xmlns:a16="http://schemas.microsoft.com/office/drawing/2014/main" id="{281A99C0-4EA0-C7DC-E740-7D89624731CC}"/>
              </a:ext>
            </a:extLst>
          </p:cNvPr>
          <p:cNvSpPr>
            <a:spLocks noGrp="1"/>
          </p:cNvSpPr>
          <p:nvPr>
            <p:ph idx="1"/>
          </p:nvPr>
        </p:nvSpPr>
        <p:spPr>
          <a:xfrm>
            <a:off x="4381500" y="439948"/>
            <a:ext cx="7255534" cy="5460520"/>
          </a:xfrm>
        </p:spPr>
        <p:txBody>
          <a:bodyPr>
            <a:normAutofit/>
          </a:bodyPr>
          <a:lstStyle/>
          <a:p>
            <a:pPr marL="0" indent="0">
              <a:buNone/>
            </a:pPr>
            <a:r>
              <a:rPr lang="en-GB" sz="1600" b="1" dirty="0"/>
              <a:t>Get Self Help: </a:t>
            </a:r>
            <a:r>
              <a:rPr lang="en-US" sz="1600" dirty="0"/>
              <a:t>provides CBT self help and therapy resources, including worksheets and information sheets and self help mp3s </a:t>
            </a:r>
            <a:r>
              <a:rPr lang="en-GB" sz="1600" dirty="0">
                <a:hlinkClick r:id="rId2"/>
              </a:rPr>
              <a:t>https://www.getselfhelp.co.uk/</a:t>
            </a:r>
            <a:r>
              <a:rPr lang="en-GB" sz="1600" dirty="0"/>
              <a:t> </a:t>
            </a:r>
          </a:p>
          <a:p>
            <a:pPr marL="0" indent="0">
              <a:buNone/>
            </a:pPr>
            <a:endParaRPr lang="en-GB" sz="1600" dirty="0"/>
          </a:p>
          <a:p>
            <a:pPr marL="0" indent="0">
              <a:buNone/>
            </a:pPr>
            <a:r>
              <a:rPr lang="en-GB" sz="1600" b="1" dirty="0"/>
              <a:t>National Autistic Society: </a:t>
            </a:r>
            <a:r>
              <a:rPr lang="en-US" sz="1600" dirty="0"/>
              <a:t>find advice and support on all aspects of life with autism. </a:t>
            </a:r>
            <a:r>
              <a:rPr lang="en-US" sz="1600" dirty="0">
                <a:hlinkClick r:id="rId3"/>
              </a:rPr>
              <a:t>https://www.autism.org.uk/</a:t>
            </a:r>
            <a:r>
              <a:rPr lang="en-US" sz="1600" dirty="0"/>
              <a:t> </a:t>
            </a:r>
          </a:p>
          <a:p>
            <a:pPr marL="0" indent="0">
              <a:buNone/>
            </a:pPr>
            <a:endParaRPr lang="en-GB" sz="1600" b="1" dirty="0"/>
          </a:p>
          <a:p>
            <a:pPr marL="0" indent="0">
              <a:buNone/>
            </a:pPr>
            <a:r>
              <a:rPr lang="en-GB" sz="1600" b="1" dirty="0" err="1"/>
              <a:t>Kooth</a:t>
            </a:r>
            <a:r>
              <a:rPr lang="en-GB" sz="1600" b="1" dirty="0"/>
              <a:t>: </a:t>
            </a:r>
            <a:r>
              <a:rPr lang="en-US" sz="1600" dirty="0"/>
              <a:t>an online community of peers and a team of experienced, accredited counsellors</a:t>
            </a:r>
            <a:r>
              <a:rPr lang="en-GB" sz="1600" dirty="0"/>
              <a:t>   </a:t>
            </a:r>
            <a:r>
              <a:rPr lang="en-GB" sz="1600" dirty="0">
                <a:hlinkClick r:id="rId4"/>
              </a:rPr>
              <a:t>https://www.kooth.com/</a:t>
            </a:r>
            <a:r>
              <a:rPr lang="en-GB" sz="1600" dirty="0"/>
              <a:t> </a:t>
            </a:r>
          </a:p>
          <a:p>
            <a:pPr marL="0" indent="0">
              <a:buNone/>
            </a:pPr>
            <a:endParaRPr lang="en-GB" sz="1600" dirty="0"/>
          </a:p>
          <a:p>
            <a:pPr marL="0" indent="0">
              <a:buNone/>
            </a:pPr>
            <a:r>
              <a:rPr lang="en-GB" sz="1600" b="1" dirty="0" err="1"/>
              <a:t>YoungMinds</a:t>
            </a:r>
            <a:r>
              <a:rPr lang="en-GB" sz="1600" b="1" dirty="0"/>
              <a:t>: </a:t>
            </a:r>
            <a:r>
              <a:rPr lang="en-US" sz="1600" dirty="0"/>
              <a:t>the UK’s leading charity committed to improving the emotional wellbeing and mental health of children and young people. </a:t>
            </a:r>
            <a:r>
              <a:rPr lang="en-US" sz="1600" dirty="0">
                <a:hlinkClick r:id="rId5"/>
              </a:rPr>
              <a:t>https://www.youngminds.org.uk/</a:t>
            </a:r>
            <a:r>
              <a:rPr lang="en-US" sz="1600" dirty="0"/>
              <a:t> </a:t>
            </a:r>
            <a:endParaRPr lang="en-GB" sz="1600" dirty="0">
              <a:hlinkClick r:id="rId6"/>
            </a:endParaRPr>
          </a:p>
          <a:p>
            <a:pPr marL="0" indent="0">
              <a:buNone/>
            </a:pPr>
            <a:endParaRPr lang="en-GB" sz="1600" dirty="0">
              <a:hlinkClick r:id="rId6"/>
            </a:endParaRPr>
          </a:p>
          <a:p>
            <a:pPr marL="0" indent="0">
              <a:buNone/>
            </a:pPr>
            <a:endParaRPr lang="en-US" sz="1600" u="sng" dirty="0"/>
          </a:p>
          <a:p>
            <a:endParaRPr lang="en-GB" sz="1600" b="1" dirty="0"/>
          </a:p>
          <a:p>
            <a:endParaRPr lang="en-US" sz="1600" b="1" dirty="0"/>
          </a:p>
        </p:txBody>
      </p:sp>
      <p:pic>
        <p:nvPicPr>
          <p:cNvPr id="4" name="Picture 3">
            <a:extLst>
              <a:ext uri="{FF2B5EF4-FFF2-40B4-BE49-F238E27FC236}">
                <a16:creationId xmlns:a16="http://schemas.microsoft.com/office/drawing/2014/main" id="{F14B7E8D-34B0-4543-048B-609025379E2B}"/>
              </a:ext>
            </a:extLst>
          </p:cNvPr>
          <p:cNvPicPr>
            <a:picLocks noChangeAspect="1"/>
          </p:cNvPicPr>
          <p:nvPr/>
        </p:nvPicPr>
        <p:blipFill>
          <a:blip r:embed="rId7"/>
          <a:stretch>
            <a:fillRect/>
          </a:stretch>
        </p:blipFill>
        <p:spPr>
          <a:xfrm>
            <a:off x="3641048" y="619996"/>
            <a:ext cx="695325" cy="695325"/>
          </a:xfrm>
          <a:prstGeom prst="rect">
            <a:avLst/>
          </a:prstGeom>
        </p:spPr>
      </p:pic>
      <p:pic>
        <p:nvPicPr>
          <p:cNvPr id="6" name="Picture 5">
            <a:extLst>
              <a:ext uri="{FF2B5EF4-FFF2-40B4-BE49-F238E27FC236}">
                <a16:creationId xmlns:a16="http://schemas.microsoft.com/office/drawing/2014/main" id="{FF794EBD-0D7E-4722-64AD-F019E7C23832}"/>
              </a:ext>
            </a:extLst>
          </p:cNvPr>
          <p:cNvPicPr>
            <a:picLocks noChangeAspect="1"/>
          </p:cNvPicPr>
          <p:nvPr/>
        </p:nvPicPr>
        <p:blipFill>
          <a:blip r:embed="rId8"/>
          <a:stretch>
            <a:fillRect/>
          </a:stretch>
        </p:blipFill>
        <p:spPr>
          <a:xfrm>
            <a:off x="3531670" y="1315321"/>
            <a:ext cx="914082" cy="914082"/>
          </a:xfrm>
          <a:prstGeom prst="rect">
            <a:avLst/>
          </a:prstGeom>
        </p:spPr>
      </p:pic>
      <p:pic>
        <p:nvPicPr>
          <p:cNvPr id="7" name="Picture 6">
            <a:extLst>
              <a:ext uri="{FF2B5EF4-FFF2-40B4-BE49-F238E27FC236}">
                <a16:creationId xmlns:a16="http://schemas.microsoft.com/office/drawing/2014/main" id="{998C93A2-FE38-3C0E-149C-CBAD7E7921B5}"/>
              </a:ext>
            </a:extLst>
          </p:cNvPr>
          <p:cNvPicPr>
            <a:picLocks noChangeAspect="1"/>
          </p:cNvPicPr>
          <p:nvPr/>
        </p:nvPicPr>
        <p:blipFill rotWithShape="1">
          <a:blip r:embed="rId9"/>
          <a:srcRect l="21083" t="11346" r="20102" b="10418"/>
          <a:stretch/>
        </p:blipFill>
        <p:spPr>
          <a:xfrm>
            <a:off x="3531670" y="2229403"/>
            <a:ext cx="914082" cy="1215915"/>
          </a:xfrm>
          <a:prstGeom prst="rect">
            <a:avLst/>
          </a:prstGeom>
        </p:spPr>
      </p:pic>
      <p:pic>
        <p:nvPicPr>
          <p:cNvPr id="8" name="Picture 7">
            <a:extLst>
              <a:ext uri="{FF2B5EF4-FFF2-40B4-BE49-F238E27FC236}">
                <a16:creationId xmlns:a16="http://schemas.microsoft.com/office/drawing/2014/main" id="{AE521ED5-27E2-EE11-2910-8696AB971615}"/>
              </a:ext>
            </a:extLst>
          </p:cNvPr>
          <p:cNvPicPr>
            <a:picLocks noChangeAspect="1"/>
          </p:cNvPicPr>
          <p:nvPr/>
        </p:nvPicPr>
        <p:blipFill rotWithShape="1">
          <a:blip r:embed="rId10"/>
          <a:srcRect l="8844" r="14588"/>
          <a:stretch/>
        </p:blipFill>
        <p:spPr>
          <a:xfrm>
            <a:off x="3562714" y="3533876"/>
            <a:ext cx="787742" cy="706121"/>
          </a:xfrm>
          <a:prstGeom prst="rect">
            <a:avLst/>
          </a:prstGeom>
        </p:spPr>
      </p:pic>
      <p:sp>
        <p:nvSpPr>
          <p:cNvPr id="10" name="TextBox 9">
            <a:extLst>
              <a:ext uri="{FF2B5EF4-FFF2-40B4-BE49-F238E27FC236}">
                <a16:creationId xmlns:a16="http://schemas.microsoft.com/office/drawing/2014/main" id="{70229D21-B403-C5CE-D9B9-25CC76A7366E}"/>
              </a:ext>
            </a:extLst>
          </p:cNvPr>
          <p:cNvSpPr txBox="1"/>
          <p:nvPr/>
        </p:nvSpPr>
        <p:spPr>
          <a:xfrm>
            <a:off x="4445752" y="4611027"/>
            <a:ext cx="6939121" cy="1200329"/>
          </a:xfrm>
          <a:prstGeom prst="rect">
            <a:avLst/>
          </a:prstGeom>
          <a:noFill/>
        </p:spPr>
        <p:txBody>
          <a:bodyPr wrap="square" rtlCol="0">
            <a:spAutoFit/>
          </a:bodyPr>
          <a:lstStyle/>
          <a:p>
            <a:r>
              <a:rPr lang="en-US" dirty="0"/>
              <a:t>We engage with people affected by eating disorders, including those supporting a person with an eating disorder, by offering hope and enabling access to support services that empower recovery. </a:t>
            </a:r>
          </a:p>
          <a:p>
            <a:r>
              <a:rPr lang="en-US" dirty="0">
                <a:hlinkClick r:id="rId11"/>
              </a:rPr>
              <a:t>https://swedauk.org/</a:t>
            </a:r>
            <a:r>
              <a:rPr lang="en-US" dirty="0"/>
              <a:t> </a:t>
            </a:r>
          </a:p>
        </p:txBody>
      </p:sp>
      <p:pic>
        <p:nvPicPr>
          <p:cNvPr id="11" name="Picture 10">
            <a:extLst>
              <a:ext uri="{FF2B5EF4-FFF2-40B4-BE49-F238E27FC236}">
                <a16:creationId xmlns:a16="http://schemas.microsoft.com/office/drawing/2014/main" id="{00B5EA06-D141-A548-B185-45B9516158BF}"/>
              </a:ext>
            </a:extLst>
          </p:cNvPr>
          <p:cNvPicPr>
            <a:picLocks noChangeAspect="1"/>
          </p:cNvPicPr>
          <p:nvPr/>
        </p:nvPicPr>
        <p:blipFill rotWithShape="1">
          <a:blip r:embed="rId12"/>
          <a:srcRect l="32004" r="33827"/>
          <a:stretch/>
        </p:blipFill>
        <p:spPr>
          <a:xfrm>
            <a:off x="3479754" y="4719073"/>
            <a:ext cx="1017911" cy="1092283"/>
          </a:xfrm>
          <a:prstGeom prst="rect">
            <a:avLst/>
          </a:prstGeom>
        </p:spPr>
      </p:pic>
    </p:spTree>
    <p:extLst>
      <p:ext uri="{BB962C8B-B14F-4D97-AF65-F5344CB8AC3E}">
        <p14:creationId xmlns:p14="http://schemas.microsoft.com/office/powerpoint/2010/main" val="3918431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CC7B-6D49-2353-8348-460F431AA0B5}"/>
              </a:ext>
            </a:extLst>
          </p:cNvPr>
          <p:cNvSpPr>
            <a:spLocks noGrp="1"/>
          </p:cNvSpPr>
          <p:nvPr>
            <p:ph type="title"/>
          </p:nvPr>
        </p:nvSpPr>
        <p:spPr>
          <a:xfrm>
            <a:off x="252919" y="1123837"/>
            <a:ext cx="2947482" cy="4601183"/>
          </a:xfrm>
        </p:spPr>
        <p:txBody>
          <a:bodyPr>
            <a:normAutofit/>
          </a:bodyPr>
          <a:lstStyle/>
          <a:p>
            <a:pPr algn="ctr"/>
            <a:r>
              <a:rPr lang="en-GB"/>
              <a:t>Apps</a:t>
            </a:r>
          </a:p>
        </p:txBody>
      </p:sp>
      <p:sp>
        <p:nvSpPr>
          <p:cNvPr id="3" name="Content Placeholder 2">
            <a:extLst>
              <a:ext uri="{FF2B5EF4-FFF2-40B4-BE49-F238E27FC236}">
                <a16:creationId xmlns:a16="http://schemas.microsoft.com/office/drawing/2014/main" id="{281A99C0-4EA0-C7DC-E740-7D89624731CC}"/>
              </a:ext>
            </a:extLst>
          </p:cNvPr>
          <p:cNvSpPr>
            <a:spLocks noGrp="1"/>
          </p:cNvSpPr>
          <p:nvPr>
            <p:ph idx="1"/>
          </p:nvPr>
        </p:nvSpPr>
        <p:spPr>
          <a:xfrm>
            <a:off x="4218547" y="419100"/>
            <a:ext cx="7582928" cy="6229350"/>
          </a:xfrm>
        </p:spPr>
        <p:txBody>
          <a:bodyPr>
            <a:normAutofit/>
          </a:bodyPr>
          <a:lstStyle/>
          <a:p>
            <a:pPr marL="0" indent="0">
              <a:buNone/>
            </a:pPr>
            <a:r>
              <a:rPr lang="en-US" sz="1600" b="1" dirty="0"/>
              <a:t>SAM</a:t>
            </a:r>
            <a:r>
              <a:rPr lang="en-US" sz="1600" dirty="0"/>
              <a:t>: </a:t>
            </a:r>
            <a:r>
              <a:rPr lang="en-US" sz="1600" dirty="0">
                <a:solidFill>
                  <a:schemeClr val="accent1"/>
                </a:solidFill>
              </a:rPr>
              <a:t>Free</a:t>
            </a:r>
            <a:r>
              <a:rPr lang="en-US" sz="1600" dirty="0"/>
              <a:t> self-help app for Anxiety Management </a:t>
            </a:r>
          </a:p>
          <a:p>
            <a:pPr marL="0" indent="0">
              <a:buNone/>
            </a:pPr>
            <a:endParaRPr lang="en-US" sz="1600" dirty="0"/>
          </a:p>
          <a:p>
            <a:pPr marL="0" indent="0">
              <a:buNone/>
            </a:pPr>
            <a:r>
              <a:rPr lang="en-US" sz="1600" b="1" dirty="0" err="1"/>
              <a:t>Whats</a:t>
            </a:r>
            <a:r>
              <a:rPr lang="en-US" sz="1600" b="1" dirty="0"/>
              <a:t> Up?: </a:t>
            </a:r>
            <a:r>
              <a:rPr lang="en-US" sz="1600" dirty="0">
                <a:solidFill>
                  <a:schemeClr val="accent1"/>
                </a:solidFill>
              </a:rPr>
              <a:t>Free</a:t>
            </a:r>
            <a:r>
              <a:rPr lang="en-US" sz="1600" dirty="0"/>
              <a:t> app using CBT and ACT methods to help you cope with Depression, Anxiety, Anger, Stress and more.</a:t>
            </a:r>
          </a:p>
          <a:p>
            <a:pPr marL="0" indent="0">
              <a:buNone/>
            </a:pPr>
            <a:endParaRPr lang="en-US" sz="1600" dirty="0"/>
          </a:p>
          <a:p>
            <a:pPr marL="0" indent="0">
              <a:buNone/>
            </a:pPr>
            <a:r>
              <a:rPr lang="en-US" sz="1600" b="1" dirty="0"/>
              <a:t>Headspace</a:t>
            </a:r>
            <a:r>
              <a:rPr lang="en-US" sz="1600" dirty="0"/>
              <a:t>: Mediation to help improve your focus, exercise mindful awareness, relieve anxiety and reduce stress.</a:t>
            </a:r>
          </a:p>
          <a:p>
            <a:pPr marL="0" indent="0">
              <a:buNone/>
            </a:pPr>
            <a:endParaRPr lang="en-US" sz="1600" dirty="0"/>
          </a:p>
          <a:p>
            <a:pPr marL="0" indent="0">
              <a:buNone/>
            </a:pPr>
            <a:r>
              <a:rPr lang="en-US" sz="1600" b="1" dirty="0"/>
              <a:t>Mindshift</a:t>
            </a:r>
            <a:r>
              <a:rPr lang="en-US" sz="1600" dirty="0"/>
              <a:t>: </a:t>
            </a:r>
            <a:r>
              <a:rPr lang="en-US" sz="1600" dirty="0">
                <a:solidFill>
                  <a:schemeClr val="accent1"/>
                </a:solidFill>
              </a:rPr>
              <a:t>Free</a:t>
            </a:r>
            <a:r>
              <a:rPr lang="en-US" sz="1600" dirty="0"/>
              <a:t> app to help cope with everyday anxieties.</a:t>
            </a:r>
          </a:p>
          <a:p>
            <a:pPr marL="0" indent="0">
              <a:buNone/>
            </a:pPr>
            <a:endParaRPr lang="en-US" sz="1600" dirty="0"/>
          </a:p>
          <a:p>
            <a:pPr marL="0" indent="0">
              <a:buNone/>
            </a:pPr>
            <a:r>
              <a:rPr lang="en-US" sz="1600" b="1" dirty="0" err="1"/>
              <a:t>Daylio</a:t>
            </a:r>
            <a:r>
              <a:rPr lang="en-US" sz="1600" b="1" dirty="0"/>
              <a:t> Journal</a:t>
            </a:r>
            <a:r>
              <a:rPr lang="en-US" sz="1600" dirty="0"/>
              <a:t>: </a:t>
            </a:r>
            <a:r>
              <a:rPr lang="en-US" sz="1600" dirty="0">
                <a:solidFill>
                  <a:schemeClr val="accent1"/>
                </a:solidFill>
              </a:rPr>
              <a:t>Free</a:t>
            </a:r>
            <a:r>
              <a:rPr lang="en-US" sz="1600" dirty="0"/>
              <a:t> app, Self-Care Bullet Journal with Goals</a:t>
            </a:r>
            <a:br>
              <a:rPr lang="en-US" sz="1600" dirty="0"/>
            </a:br>
            <a:r>
              <a:rPr lang="en-US" sz="1600" dirty="0"/>
              <a:t>Mood Diary &amp; Happiness Tracker</a:t>
            </a:r>
          </a:p>
          <a:p>
            <a:pPr marL="0" indent="0">
              <a:buNone/>
            </a:pPr>
            <a:r>
              <a:rPr lang="en-US" sz="1600" b="1" dirty="0"/>
              <a:t>CALM</a:t>
            </a:r>
            <a:r>
              <a:rPr lang="en-US" sz="1600" dirty="0"/>
              <a:t>: A simple mindfulness meditation app, offering a </a:t>
            </a:r>
            <a:r>
              <a:rPr lang="en-US" sz="1600" dirty="0">
                <a:solidFill>
                  <a:schemeClr val="accent1"/>
                </a:solidFill>
              </a:rPr>
              <a:t>free trial</a:t>
            </a:r>
            <a:r>
              <a:rPr lang="en-US" sz="1600" dirty="0"/>
              <a:t>. </a:t>
            </a:r>
          </a:p>
          <a:p>
            <a:pPr marL="0" indent="0">
              <a:buNone/>
            </a:pPr>
            <a:endParaRPr lang="en-US" sz="1600" dirty="0"/>
          </a:p>
          <a:p>
            <a:pPr marL="0" indent="0">
              <a:buNone/>
            </a:pPr>
            <a:r>
              <a:rPr lang="en-US" sz="1600" b="1" dirty="0" err="1"/>
              <a:t>Tellmi</a:t>
            </a:r>
            <a:r>
              <a:rPr lang="en-US" sz="1600" b="1" dirty="0"/>
              <a:t>:  </a:t>
            </a:r>
            <a:r>
              <a:rPr lang="en-US" sz="1600" dirty="0">
                <a:solidFill>
                  <a:schemeClr val="accent1"/>
                </a:solidFill>
              </a:rPr>
              <a:t>Free</a:t>
            </a:r>
            <a:r>
              <a:rPr lang="en-US" sz="1600" dirty="0"/>
              <a:t> digital peer support app, demonstrated to improve mental health for young people aged 11-25.</a:t>
            </a:r>
            <a:endParaRPr lang="en-GB" sz="1600" dirty="0"/>
          </a:p>
        </p:txBody>
      </p:sp>
      <p:pic>
        <p:nvPicPr>
          <p:cNvPr id="4" name="Picture 3">
            <a:extLst>
              <a:ext uri="{FF2B5EF4-FFF2-40B4-BE49-F238E27FC236}">
                <a16:creationId xmlns:a16="http://schemas.microsoft.com/office/drawing/2014/main" id="{74271324-8EE9-5F6A-DB8A-1711A85CE6BE}"/>
              </a:ext>
            </a:extLst>
          </p:cNvPr>
          <p:cNvPicPr>
            <a:picLocks noChangeAspect="1"/>
          </p:cNvPicPr>
          <p:nvPr/>
        </p:nvPicPr>
        <p:blipFill>
          <a:blip r:embed="rId2"/>
          <a:stretch>
            <a:fillRect/>
          </a:stretch>
        </p:blipFill>
        <p:spPr>
          <a:xfrm>
            <a:off x="3527985" y="472962"/>
            <a:ext cx="690562" cy="690562"/>
          </a:xfrm>
          <a:prstGeom prst="rect">
            <a:avLst/>
          </a:prstGeom>
        </p:spPr>
      </p:pic>
      <p:pic>
        <p:nvPicPr>
          <p:cNvPr id="6" name="Picture 5">
            <a:extLst>
              <a:ext uri="{FF2B5EF4-FFF2-40B4-BE49-F238E27FC236}">
                <a16:creationId xmlns:a16="http://schemas.microsoft.com/office/drawing/2014/main" id="{101006F6-43AF-B27A-FAA0-EC05C873CE36}"/>
              </a:ext>
            </a:extLst>
          </p:cNvPr>
          <p:cNvPicPr>
            <a:picLocks noChangeAspect="1"/>
          </p:cNvPicPr>
          <p:nvPr/>
        </p:nvPicPr>
        <p:blipFill>
          <a:blip r:embed="rId3"/>
          <a:stretch>
            <a:fillRect/>
          </a:stretch>
        </p:blipFill>
        <p:spPr>
          <a:xfrm>
            <a:off x="3531012" y="1302738"/>
            <a:ext cx="690562" cy="690562"/>
          </a:xfrm>
          <a:prstGeom prst="rect">
            <a:avLst/>
          </a:prstGeom>
        </p:spPr>
      </p:pic>
      <p:pic>
        <p:nvPicPr>
          <p:cNvPr id="7" name="Picture 6">
            <a:extLst>
              <a:ext uri="{FF2B5EF4-FFF2-40B4-BE49-F238E27FC236}">
                <a16:creationId xmlns:a16="http://schemas.microsoft.com/office/drawing/2014/main" id="{CD1C6C1A-C351-719A-4BBE-59E522F11A96}"/>
              </a:ext>
            </a:extLst>
          </p:cNvPr>
          <p:cNvPicPr>
            <a:picLocks noChangeAspect="1"/>
          </p:cNvPicPr>
          <p:nvPr/>
        </p:nvPicPr>
        <p:blipFill>
          <a:blip r:embed="rId4"/>
          <a:stretch>
            <a:fillRect/>
          </a:stretch>
        </p:blipFill>
        <p:spPr>
          <a:xfrm>
            <a:off x="3544976" y="2241557"/>
            <a:ext cx="698679" cy="698679"/>
          </a:xfrm>
          <a:prstGeom prst="rect">
            <a:avLst/>
          </a:prstGeom>
        </p:spPr>
      </p:pic>
      <p:pic>
        <p:nvPicPr>
          <p:cNvPr id="8" name="Picture 7">
            <a:extLst>
              <a:ext uri="{FF2B5EF4-FFF2-40B4-BE49-F238E27FC236}">
                <a16:creationId xmlns:a16="http://schemas.microsoft.com/office/drawing/2014/main" id="{C6F906A8-6418-6231-4A5A-09110AA7CFBA}"/>
              </a:ext>
            </a:extLst>
          </p:cNvPr>
          <p:cNvPicPr>
            <a:picLocks noChangeAspect="1"/>
          </p:cNvPicPr>
          <p:nvPr/>
        </p:nvPicPr>
        <p:blipFill>
          <a:blip r:embed="rId5"/>
          <a:stretch>
            <a:fillRect/>
          </a:stretch>
        </p:blipFill>
        <p:spPr>
          <a:xfrm>
            <a:off x="3612838" y="3188494"/>
            <a:ext cx="647807" cy="647807"/>
          </a:xfrm>
          <a:prstGeom prst="rect">
            <a:avLst/>
          </a:prstGeom>
        </p:spPr>
      </p:pic>
      <p:pic>
        <p:nvPicPr>
          <p:cNvPr id="10" name="Picture 9">
            <a:extLst>
              <a:ext uri="{FF2B5EF4-FFF2-40B4-BE49-F238E27FC236}">
                <a16:creationId xmlns:a16="http://schemas.microsoft.com/office/drawing/2014/main" id="{B47CDC26-54E1-06CE-E69F-296A5CEB26A8}"/>
              </a:ext>
            </a:extLst>
          </p:cNvPr>
          <p:cNvPicPr>
            <a:picLocks noChangeAspect="1"/>
          </p:cNvPicPr>
          <p:nvPr/>
        </p:nvPicPr>
        <p:blipFill>
          <a:blip r:embed="rId6"/>
          <a:stretch>
            <a:fillRect/>
          </a:stretch>
        </p:blipFill>
        <p:spPr>
          <a:xfrm>
            <a:off x="3612838" y="4848044"/>
            <a:ext cx="690563" cy="690563"/>
          </a:xfrm>
          <a:prstGeom prst="rect">
            <a:avLst/>
          </a:prstGeom>
        </p:spPr>
      </p:pic>
      <p:pic>
        <p:nvPicPr>
          <p:cNvPr id="11" name="Picture 10">
            <a:extLst>
              <a:ext uri="{FF2B5EF4-FFF2-40B4-BE49-F238E27FC236}">
                <a16:creationId xmlns:a16="http://schemas.microsoft.com/office/drawing/2014/main" id="{51962029-0889-8AF4-CDCF-2ED00EB18C46}"/>
              </a:ext>
            </a:extLst>
          </p:cNvPr>
          <p:cNvPicPr>
            <a:picLocks noChangeAspect="1"/>
          </p:cNvPicPr>
          <p:nvPr/>
        </p:nvPicPr>
        <p:blipFill rotWithShape="1">
          <a:blip r:embed="rId7"/>
          <a:srcRect l="30333" t="19048" r="31178" b="21875"/>
          <a:stretch/>
        </p:blipFill>
        <p:spPr>
          <a:xfrm>
            <a:off x="3503785" y="5592468"/>
            <a:ext cx="803396" cy="690563"/>
          </a:xfrm>
          <a:prstGeom prst="rect">
            <a:avLst/>
          </a:prstGeom>
        </p:spPr>
      </p:pic>
      <p:pic>
        <p:nvPicPr>
          <p:cNvPr id="1030" name="Picture 6" descr="Daylio Journal - Mood Tracker - Apps on Google Play">
            <a:extLst>
              <a:ext uri="{FF2B5EF4-FFF2-40B4-BE49-F238E27FC236}">
                <a16:creationId xmlns:a16="http://schemas.microsoft.com/office/drawing/2014/main" id="{74A66BF2-809C-3468-CE85-B23C36A37E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0411" y="3997724"/>
            <a:ext cx="647808" cy="647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920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7A8F-6A0F-39C1-6672-FF0185B32D7A}"/>
              </a:ext>
            </a:extLst>
          </p:cNvPr>
          <p:cNvSpPr>
            <a:spLocks noGrp="1"/>
          </p:cNvSpPr>
          <p:nvPr>
            <p:ph type="title"/>
          </p:nvPr>
        </p:nvSpPr>
        <p:spPr/>
        <p:txBody>
          <a:bodyPr/>
          <a:lstStyle/>
          <a:p>
            <a:pPr algn="ctr"/>
            <a:r>
              <a:rPr lang="en-GB"/>
              <a:t>Support for Parents/ Carers</a:t>
            </a:r>
          </a:p>
        </p:txBody>
      </p:sp>
      <p:sp>
        <p:nvSpPr>
          <p:cNvPr id="4" name="Content Placeholder 2">
            <a:extLst>
              <a:ext uri="{FF2B5EF4-FFF2-40B4-BE49-F238E27FC236}">
                <a16:creationId xmlns:a16="http://schemas.microsoft.com/office/drawing/2014/main" id="{EECF5091-7DF3-D514-630C-601B399F6F68}"/>
              </a:ext>
            </a:extLst>
          </p:cNvPr>
          <p:cNvSpPr txBox="1">
            <a:spLocks noGrp="1"/>
          </p:cNvSpPr>
          <p:nvPr>
            <p:ph idx="1"/>
          </p:nvPr>
        </p:nvSpPr>
        <p:spPr>
          <a:xfrm>
            <a:off x="3619500" y="209550"/>
            <a:ext cx="8134350" cy="657225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7000"/>
              </a:lnSpc>
              <a:spcAft>
                <a:spcPts val="800"/>
              </a:spcAft>
              <a:buNone/>
            </a:pPr>
            <a:r>
              <a:rPr lang="en-US" sz="1200" b="1" kern="100" dirty="0">
                <a:latin typeface="Calibri" panose="020F0502020204030204" pitchFamily="34" charset="0"/>
                <a:ea typeface="Calibri" panose="020F0502020204030204" pitchFamily="34" charset="0"/>
                <a:cs typeface="Times New Roman" panose="02020603050405020304" pitchFamily="18" charset="0"/>
              </a:rPr>
              <a:t>Somerset Parent Carer Forum</a:t>
            </a:r>
          </a:p>
          <a:p>
            <a:pPr marL="0" indent="0">
              <a:lnSpc>
                <a:spcPct val="107000"/>
              </a:lnSpc>
              <a:spcAft>
                <a:spcPts val="800"/>
              </a:spcAft>
              <a:buNone/>
            </a:pPr>
            <a:r>
              <a:rPr lang="en-US" sz="1200" kern="100" dirty="0">
                <a:latin typeface="Calibri" panose="020F0502020204030204" pitchFamily="34" charset="0"/>
                <a:ea typeface="Calibri" panose="020F0502020204030204" pitchFamily="34" charset="0"/>
                <a:cs typeface="Times New Roman" panose="02020603050405020304" pitchFamily="18" charset="0"/>
              </a:rPr>
              <a:t>Parent led </a:t>
            </a:r>
            <a:r>
              <a:rPr lang="en-US" sz="1200" kern="100" dirty="0" err="1">
                <a:latin typeface="Calibri" panose="020F0502020204030204" pitchFamily="34" charset="0"/>
                <a:ea typeface="Calibri" panose="020F0502020204030204" pitchFamily="34" charset="0"/>
                <a:cs typeface="Times New Roman" panose="02020603050405020304" pitchFamily="18" charset="0"/>
              </a:rPr>
              <a:t>organisation</a:t>
            </a:r>
            <a:r>
              <a:rPr lang="en-US" sz="1200" kern="100" dirty="0">
                <a:latin typeface="Calibri" panose="020F0502020204030204" pitchFamily="34" charset="0"/>
                <a:ea typeface="Calibri" panose="020F0502020204030204" pitchFamily="34" charset="0"/>
                <a:cs typeface="Times New Roman" panose="02020603050405020304" pitchFamily="18" charset="0"/>
              </a:rPr>
              <a:t> providing support for families with children 0 to 25 with additional needs or disabilities: </a:t>
            </a:r>
            <a:r>
              <a:rPr lang="en-US" sz="1200" kern="100" dirty="0">
                <a:latin typeface="Calibri" panose="020F0502020204030204" pitchFamily="34" charset="0"/>
                <a:ea typeface="Calibri" panose="020F0502020204030204" pitchFamily="34" charset="0"/>
                <a:cs typeface="Times New Roman" panose="02020603050405020304" pitchFamily="18" charset="0"/>
                <a:hlinkClick r:id="rId2"/>
              </a:rPr>
              <a:t>https://somersetparentcarerforum.org.uk/</a:t>
            </a:r>
            <a:r>
              <a:rPr lang="en-US" sz="1200" kern="100" dirty="0">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r>
              <a:rPr lang="en-US" sz="1200" b="1" kern="100" dirty="0">
                <a:latin typeface="Calibri" panose="020F0502020204030204" pitchFamily="34" charset="0"/>
                <a:ea typeface="Calibri" panose="020F0502020204030204" pitchFamily="34" charset="0"/>
                <a:cs typeface="Times New Roman" panose="02020603050405020304" pitchFamily="18" charset="0"/>
              </a:rPr>
              <a:t>Somerset Kinship Team</a:t>
            </a:r>
          </a:p>
          <a:p>
            <a:pPr marL="0" indent="0">
              <a:lnSpc>
                <a:spcPct val="107000"/>
              </a:lnSpc>
              <a:spcAft>
                <a:spcPts val="800"/>
              </a:spcAft>
              <a:buNone/>
            </a:pPr>
            <a:r>
              <a:rPr lang="en-US" sz="1200" kern="100" dirty="0">
                <a:latin typeface="Calibri" panose="020F0502020204030204" pitchFamily="34" charset="0"/>
                <a:ea typeface="Calibri" panose="020F0502020204030204" pitchFamily="34" charset="0"/>
                <a:cs typeface="Times New Roman" panose="02020603050405020304" pitchFamily="18" charset="0"/>
              </a:rPr>
              <a:t>Provide support for Special Guardians in Somerset. Help and advice line for Special Guardians, family members, or professionals, open Monday to Friday between the hours of 9:00 to 17:00.</a:t>
            </a:r>
          </a:p>
          <a:p>
            <a:pPr marL="0" indent="0">
              <a:lnSpc>
                <a:spcPct val="107000"/>
              </a:lnSpc>
              <a:spcAft>
                <a:spcPts val="800"/>
              </a:spcAft>
              <a:buNone/>
            </a:pPr>
            <a:r>
              <a:rPr lang="en-US" sz="1200" kern="100" dirty="0">
                <a:latin typeface="Calibri" panose="020F0502020204030204" pitchFamily="34" charset="0"/>
                <a:ea typeface="Calibri" panose="020F0502020204030204" pitchFamily="34" charset="0"/>
                <a:cs typeface="Times New Roman" panose="02020603050405020304" pitchFamily="18" charset="0"/>
              </a:rPr>
              <a:t>If required can arrange to meet with Special Guardians to discuss their circumstances in more detail. Kinship Duty number: 01823 358222 or email: </a:t>
            </a:r>
            <a:r>
              <a:rPr lang="en-US" sz="1200" kern="100" dirty="0">
                <a:latin typeface="Calibri" panose="020F0502020204030204" pitchFamily="34" charset="0"/>
                <a:ea typeface="Calibri" panose="020F0502020204030204" pitchFamily="34" charset="0"/>
                <a:cs typeface="Times New Roman" panose="02020603050405020304" pitchFamily="18" charset="0"/>
                <a:hlinkClick r:id="rId3"/>
              </a:rPr>
              <a:t>kinship@somerset.gov.uk</a:t>
            </a:r>
            <a:r>
              <a:rPr lang="en-US" sz="1200" kern="100" dirty="0">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r>
              <a:rPr lang="en-US" sz="1200" b="1" kern="100" dirty="0">
                <a:latin typeface="Calibri" panose="020F0502020204030204" pitchFamily="34" charset="0"/>
                <a:ea typeface="Calibri" panose="020F0502020204030204" pitchFamily="34" charset="0"/>
                <a:cs typeface="Times New Roman" panose="02020603050405020304" pitchFamily="18" charset="0"/>
              </a:rPr>
              <a:t>Finding Your Way</a:t>
            </a:r>
          </a:p>
          <a:p>
            <a:pPr marL="0" indent="0">
              <a:lnSpc>
                <a:spcPct val="107000"/>
              </a:lnSpc>
              <a:spcAft>
                <a:spcPts val="800"/>
              </a:spcAft>
              <a:buNone/>
            </a:pPr>
            <a:r>
              <a:rPr lang="en-US" sz="1200" kern="100" dirty="0">
                <a:latin typeface="Calibri" panose="020F0502020204030204" pitchFamily="34" charset="0"/>
                <a:ea typeface="Calibri" panose="020F0502020204030204" pitchFamily="34" charset="0"/>
                <a:cs typeface="Times New Roman" panose="02020603050405020304" pitchFamily="18" charset="0"/>
              </a:rPr>
              <a:t>Somerset Parent Carer Forum CIC runs an online virtual support group for parents/ carers of children with Special Educational Needs and /or Disabilities (SEND): </a:t>
            </a:r>
            <a:r>
              <a:rPr lang="en-US" sz="1200" kern="100" dirty="0">
                <a:latin typeface="Calibri" panose="020F0502020204030204" pitchFamily="34" charset="0"/>
                <a:ea typeface="Calibri" panose="020F0502020204030204" pitchFamily="34" charset="0"/>
                <a:cs typeface="Times New Roman" panose="02020603050405020304" pitchFamily="18" charset="0"/>
                <a:hlinkClick r:id="rId4"/>
              </a:rPr>
              <a:t>https://www.facebook.com/groups/FindingYourWay/</a:t>
            </a:r>
            <a:r>
              <a:rPr lang="en-US" sz="1200" kern="100" dirty="0">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r>
              <a:rPr lang="en-US" sz="1200" b="1" kern="100" dirty="0">
                <a:latin typeface="Calibri"/>
                <a:ea typeface="Calibri"/>
                <a:cs typeface="Times New Roman"/>
              </a:rPr>
              <a:t>Contact</a:t>
            </a:r>
          </a:p>
          <a:p>
            <a:pPr marL="0" indent="0">
              <a:lnSpc>
                <a:spcPct val="107000"/>
              </a:lnSpc>
              <a:spcAft>
                <a:spcPts val="800"/>
              </a:spcAft>
              <a:buNone/>
            </a:pPr>
            <a:r>
              <a:rPr lang="en-US" sz="1200" kern="100" dirty="0">
                <a:latin typeface="Calibri"/>
                <a:ea typeface="Calibri"/>
                <a:cs typeface="Times New Roman"/>
              </a:rPr>
              <a:t>Free helpline for parents / carers in UK with a disabled child aged from birth to 25. Your child can have any kind of disability or additional need, and you do not need to have a diagnosis. Call on 0808 808 3555 9.30am-5pm, Monday-Friday, free from UK landlines and UK mobiles. Press 1, to speak to an education adviser, press 2 for all other helpline enquires.</a:t>
            </a:r>
            <a:endParaRPr lang="en-US" dirty="0"/>
          </a:p>
          <a:p>
            <a:pPr marL="0" indent="0">
              <a:lnSpc>
                <a:spcPct val="107000"/>
              </a:lnSpc>
              <a:spcAft>
                <a:spcPts val="800"/>
              </a:spcAft>
              <a:buNone/>
            </a:pPr>
            <a:endParaRPr lang="en-US" sz="1200" b="1" kern="100" dirty="0">
              <a:latin typeface="Calibri"/>
              <a:ea typeface="Calibri"/>
              <a:cs typeface="Times New Roman"/>
            </a:endParaRPr>
          </a:p>
        </p:txBody>
      </p:sp>
    </p:spTree>
    <p:extLst>
      <p:ext uri="{BB962C8B-B14F-4D97-AF65-F5344CB8AC3E}">
        <p14:creationId xmlns:p14="http://schemas.microsoft.com/office/powerpoint/2010/main" val="1591189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35645696-783B-498C-EF82-C37C7BA1AEA5}"/>
              </a:ext>
            </a:extLst>
          </p:cNvPr>
          <p:cNvSpPr>
            <a:spLocks noGrp="1"/>
          </p:cNvSpPr>
          <p:nvPr>
            <p:ph type="title"/>
          </p:nvPr>
        </p:nvSpPr>
        <p:spPr>
          <a:xfrm>
            <a:off x="289248" y="1123837"/>
            <a:ext cx="6451110" cy="1255469"/>
          </a:xfrm>
        </p:spPr>
        <p:txBody>
          <a:bodyPr>
            <a:normAutofit/>
          </a:bodyPr>
          <a:lstStyle/>
          <a:p>
            <a:r>
              <a:rPr lang="en-GB"/>
              <a:t>Contents</a:t>
            </a:r>
          </a:p>
        </p:txBody>
      </p:sp>
      <p:sp>
        <p:nvSpPr>
          <p:cNvPr id="3" name="Content Placeholder 2">
            <a:extLst>
              <a:ext uri="{FF2B5EF4-FFF2-40B4-BE49-F238E27FC236}">
                <a16:creationId xmlns:a16="http://schemas.microsoft.com/office/drawing/2014/main" id="{F946A6EE-E0FE-595A-F45F-5646AD397DBB}"/>
              </a:ext>
            </a:extLst>
          </p:cNvPr>
          <p:cNvSpPr>
            <a:spLocks noGrp="1"/>
          </p:cNvSpPr>
          <p:nvPr>
            <p:ph idx="1"/>
          </p:nvPr>
        </p:nvSpPr>
        <p:spPr>
          <a:xfrm>
            <a:off x="289248" y="2510395"/>
            <a:ext cx="6451109" cy="3274586"/>
          </a:xfrm>
        </p:spPr>
        <p:txBody>
          <a:bodyPr anchor="t">
            <a:normAutofit/>
          </a:bodyPr>
          <a:lstStyle/>
          <a:p>
            <a:r>
              <a:rPr lang="en-GB" dirty="0">
                <a:solidFill>
                  <a:srgbClr val="FFFFFF"/>
                </a:solidFill>
              </a:rPr>
              <a:t>The thresholds of support</a:t>
            </a:r>
          </a:p>
          <a:p>
            <a:r>
              <a:rPr lang="en-GB" dirty="0">
                <a:solidFill>
                  <a:srgbClr val="FFFFFF"/>
                </a:solidFill>
              </a:rPr>
              <a:t>Mental Health and Wellbeing services by locality</a:t>
            </a:r>
          </a:p>
          <a:p>
            <a:r>
              <a:rPr lang="en-GB" dirty="0">
                <a:solidFill>
                  <a:srgbClr val="FFFFFF"/>
                </a:solidFill>
              </a:rPr>
              <a:t>Helpful online resources for young people</a:t>
            </a:r>
          </a:p>
          <a:p>
            <a:r>
              <a:rPr lang="en-GB" dirty="0">
                <a:solidFill>
                  <a:srgbClr val="FFFFFF"/>
                </a:solidFill>
              </a:rPr>
              <a:t>Support for Parents / Carers</a:t>
            </a:r>
          </a:p>
          <a:p>
            <a:r>
              <a:rPr lang="en-GB" dirty="0">
                <a:solidFill>
                  <a:srgbClr val="FFFFFF"/>
                </a:solidFill>
              </a:rPr>
              <a:t>Aimed Support for Specific needs </a:t>
            </a:r>
          </a:p>
        </p:txBody>
      </p:sp>
      <p:pic>
        <p:nvPicPr>
          <p:cNvPr id="5" name="Picture 4" descr="Mental health awareness mural">
            <a:extLst>
              <a:ext uri="{FF2B5EF4-FFF2-40B4-BE49-F238E27FC236}">
                <a16:creationId xmlns:a16="http://schemas.microsoft.com/office/drawing/2014/main" id="{D80BB2AA-1C14-17B5-62B6-1363EE28FA73}"/>
              </a:ext>
            </a:extLst>
          </p:cNvPr>
          <p:cNvPicPr>
            <a:picLocks noChangeAspect="1"/>
          </p:cNvPicPr>
          <p:nvPr/>
        </p:nvPicPr>
        <p:blipFill rotWithShape="1">
          <a:blip r:embed="rId2">
            <a:extLst>
              <a:ext uri="{28A0092B-C50C-407E-A947-70E740481C1C}">
                <a14:useLocalDpi xmlns:a14="http://schemas.microsoft.com/office/drawing/2010/main" val="0"/>
              </a:ext>
            </a:extLst>
          </a:blip>
          <a:srcRect l="6011" r="50045" b="2"/>
          <a:stretch/>
        </p:blipFill>
        <p:spPr>
          <a:xfrm>
            <a:off x="7545032" y="759599"/>
            <a:ext cx="3778286" cy="5330650"/>
          </a:xfrm>
          <a:prstGeom prst="rect">
            <a:avLst/>
          </a:prstGeom>
        </p:spPr>
      </p:pic>
    </p:spTree>
    <p:extLst>
      <p:ext uri="{BB962C8B-B14F-4D97-AF65-F5344CB8AC3E}">
        <p14:creationId xmlns:p14="http://schemas.microsoft.com/office/powerpoint/2010/main" val="1759892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34F28-5CC7-DBC9-67E0-45505F7E2B65}"/>
              </a:ext>
            </a:extLst>
          </p:cNvPr>
          <p:cNvSpPr>
            <a:spLocks noGrp="1"/>
          </p:cNvSpPr>
          <p:nvPr>
            <p:ph type="title"/>
          </p:nvPr>
        </p:nvSpPr>
        <p:spPr/>
        <p:txBody>
          <a:bodyPr/>
          <a:lstStyle/>
          <a:p>
            <a:r>
              <a:rPr lang="en-US" dirty="0"/>
              <a:t>Aimed Support for Specific needs </a:t>
            </a:r>
          </a:p>
        </p:txBody>
      </p:sp>
      <p:sp>
        <p:nvSpPr>
          <p:cNvPr id="12" name="Content Placeholder 11">
            <a:extLst>
              <a:ext uri="{FF2B5EF4-FFF2-40B4-BE49-F238E27FC236}">
                <a16:creationId xmlns:a16="http://schemas.microsoft.com/office/drawing/2014/main" id="{71D58735-7247-C380-32C9-CA5C70851131}"/>
              </a:ext>
            </a:extLst>
          </p:cNvPr>
          <p:cNvSpPr>
            <a:spLocks noGrp="1"/>
          </p:cNvSpPr>
          <p:nvPr>
            <p:ph idx="1"/>
          </p:nvPr>
        </p:nvSpPr>
        <p:spPr>
          <a:xfrm>
            <a:off x="4056081" y="446147"/>
            <a:ext cx="7418492" cy="5720588"/>
          </a:xfrm>
        </p:spPr>
        <p:txBody>
          <a:bodyPr>
            <a:normAutofit fontScale="92500" lnSpcReduction="10000"/>
          </a:bodyPr>
          <a:lstStyle/>
          <a:p>
            <a:r>
              <a:rPr lang="en-GB" dirty="0"/>
              <a:t>Somerset government website to find out about support for Young carers :</a:t>
            </a:r>
            <a:r>
              <a:rPr lang="en-GB" dirty="0">
                <a:hlinkClick r:id="rId2"/>
              </a:rPr>
              <a:t>Young Carers</a:t>
            </a:r>
            <a:endParaRPr lang="en-GB" dirty="0"/>
          </a:p>
          <a:p>
            <a:pPr marL="0" indent="0">
              <a:buNone/>
            </a:pPr>
            <a:endParaRPr lang="en-GB" dirty="0"/>
          </a:p>
          <a:p>
            <a:r>
              <a:rPr lang="en-GB" dirty="0"/>
              <a:t>Somerset Phoenix project Linked to Barnardo’s specifically provides support for young people who have been affected by sexual abuse: </a:t>
            </a:r>
            <a:r>
              <a:rPr lang="en-GB" dirty="0">
                <a:hlinkClick r:id="rId3"/>
              </a:rPr>
              <a:t>https://www.somersetphoenixproject.org.uk/</a:t>
            </a:r>
            <a:endParaRPr lang="en-GB" dirty="0"/>
          </a:p>
          <a:p>
            <a:pPr marL="0" indent="0">
              <a:buNone/>
            </a:pPr>
            <a:endParaRPr lang="en-GB" dirty="0"/>
          </a:p>
          <a:p>
            <a:r>
              <a:rPr lang="en-GB" dirty="0"/>
              <a:t>Trauma recovery </a:t>
            </a:r>
            <a:r>
              <a:rPr lang="en-GB" dirty="0" err="1"/>
              <a:t>uk</a:t>
            </a:r>
            <a:r>
              <a:rPr lang="en-GB" dirty="0"/>
              <a:t>  </a:t>
            </a:r>
            <a:r>
              <a:rPr lang="en-US" dirty="0"/>
              <a:t>specialists in Trauma Recovery, helping families recover from complex trauma. Based in Bath but covers somerset : </a:t>
            </a:r>
            <a:r>
              <a:rPr lang="en-US" dirty="0">
                <a:hlinkClick r:id="rId4"/>
              </a:rPr>
              <a:t>https://survivorpathway.org.uk/services/trauma-recovery-uk/</a:t>
            </a:r>
            <a:endParaRPr lang="en-US" dirty="0"/>
          </a:p>
          <a:p>
            <a:pPr marL="0" indent="0">
              <a:buNone/>
            </a:pPr>
            <a:endParaRPr lang="en-GB" dirty="0"/>
          </a:p>
          <a:p>
            <a:r>
              <a:rPr lang="en-GB" dirty="0"/>
              <a:t>Adoption west provides support for Adoptive families and children. Covering </a:t>
            </a:r>
            <a:r>
              <a:rPr lang="en-US" dirty="0"/>
              <a:t>Bath and North-East Somerset, Bristol, Gloucestershire, North Somerset, South Gloucestershire and Wiltshire: </a:t>
            </a:r>
            <a:r>
              <a:rPr lang="en-GB" dirty="0">
                <a:hlinkClick r:id="rId5"/>
              </a:rPr>
              <a:t>Support - Adoption West</a:t>
            </a:r>
            <a:r>
              <a:rPr lang="en-GB" dirty="0"/>
              <a:t> </a:t>
            </a:r>
          </a:p>
          <a:p>
            <a:pPr marL="0" indent="0">
              <a:buNone/>
            </a:pPr>
            <a:endParaRPr lang="en-GB" dirty="0"/>
          </a:p>
          <a:p>
            <a:r>
              <a:rPr lang="en-GB" dirty="0"/>
              <a:t>Adoption south-west provides the same but covering somerset: </a:t>
            </a:r>
            <a:r>
              <a:rPr lang="en-GB" dirty="0">
                <a:hlinkClick r:id="rId6"/>
              </a:rPr>
              <a:t>https://www.adoptsouthwest.org.uk/</a:t>
            </a:r>
            <a:endParaRPr lang="en-GB" dirty="0"/>
          </a:p>
          <a:p>
            <a:pPr marL="0" indent="0">
              <a:buNone/>
            </a:pPr>
            <a:endParaRPr lang="en-GB" dirty="0"/>
          </a:p>
        </p:txBody>
      </p:sp>
    </p:spTree>
    <p:extLst>
      <p:ext uri="{BB962C8B-B14F-4D97-AF65-F5344CB8AC3E}">
        <p14:creationId xmlns:p14="http://schemas.microsoft.com/office/powerpoint/2010/main" val="2781352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E8F9-EACA-59E0-D8A1-6C21C0A68CF6}"/>
              </a:ext>
            </a:extLst>
          </p:cNvPr>
          <p:cNvSpPr>
            <a:spLocks noGrp="1"/>
          </p:cNvSpPr>
          <p:nvPr>
            <p:ph type="title"/>
          </p:nvPr>
        </p:nvSpPr>
        <p:spPr/>
        <p:txBody>
          <a:bodyPr/>
          <a:lstStyle/>
          <a:p>
            <a:r>
              <a:rPr lang="en-US" dirty="0"/>
              <a:t>Aimed Support for Specific needs</a:t>
            </a:r>
            <a:endParaRPr lang="en-GB" dirty="0"/>
          </a:p>
        </p:txBody>
      </p:sp>
      <p:sp>
        <p:nvSpPr>
          <p:cNvPr id="3" name="Content Placeholder 2">
            <a:extLst>
              <a:ext uri="{FF2B5EF4-FFF2-40B4-BE49-F238E27FC236}">
                <a16:creationId xmlns:a16="http://schemas.microsoft.com/office/drawing/2014/main" id="{161D0D6A-17D3-F9DF-107E-EA383478AACF}"/>
              </a:ext>
            </a:extLst>
          </p:cNvPr>
          <p:cNvSpPr>
            <a:spLocks noGrp="1"/>
          </p:cNvSpPr>
          <p:nvPr>
            <p:ph idx="1"/>
          </p:nvPr>
        </p:nvSpPr>
        <p:spPr/>
        <p:txBody>
          <a:bodyPr rIns="108000"/>
          <a:lstStyle/>
          <a:p>
            <a:r>
              <a:rPr lang="en-GB" dirty="0"/>
              <a:t>2BU is a service that provides 1:1 support, peer mentoring, Alternative provision and youth groups for young people aged 11-25 wanting to access LGBTQ+ support: </a:t>
            </a:r>
            <a:r>
              <a:rPr lang="en-GB" dirty="0">
                <a:hlinkClick r:id="rId2"/>
              </a:rPr>
              <a:t>2BU Support services</a:t>
            </a:r>
            <a:endParaRPr lang="en-GB" dirty="0"/>
          </a:p>
          <a:p>
            <a:pPr marL="0" indent="0">
              <a:buNone/>
            </a:pPr>
            <a:endParaRPr lang="en-GB" dirty="0"/>
          </a:p>
          <a:p>
            <a:r>
              <a:rPr lang="en-US" dirty="0"/>
              <a:t>Turning Point’s SDAS, this county-wide </a:t>
            </a:r>
            <a:r>
              <a:rPr lang="en-US" dirty="0" err="1"/>
              <a:t>programme</a:t>
            </a:r>
            <a:r>
              <a:rPr lang="en-US" dirty="0"/>
              <a:t> provides free, confidential support—including early intervention, education, guidance and full support for young people at any stage of substance use: </a:t>
            </a:r>
            <a:r>
              <a:rPr lang="en-US" dirty="0">
                <a:hlinkClick r:id="rId3"/>
              </a:rPr>
              <a:t>Somerset Drug and Alcohol Service (SDAS) | Turning Point</a:t>
            </a:r>
            <a:endParaRPr lang="en-US" dirty="0"/>
          </a:p>
          <a:p>
            <a:pPr marL="0" indent="0">
              <a:buNone/>
            </a:pPr>
            <a:endParaRPr lang="en-US" dirty="0"/>
          </a:p>
          <a:p>
            <a:r>
              <a:rPr lang="en-US" dirty="0"/>
              <a:t>A specialist free service in North-somerset for under-18s providing advice, info, education, treatment </a:t>
            </a:r>
            <a:r>
              <a:rPr lang="en-US" dirty="0" err="1"/>
              <a:t>programmes</a:t>
            </a:r>
            <a:r>
              <a:rPr lang="en-US" dirty="0"/>
              <a:t>, and harm reduction. Features self-referral; meets in schools, homes, or offices: </a:t>
            </a:r>
            <a:r>
              <a:rPr lang="en-US" dirty="0">
                <a:hlinkClick r:id="rId4"/>
              </a:rPr>
              <a:t>Substance Advice Service | North Somerset Council</a:t>
            </a:r>
            <a:endParaRPr lang="en-GB" dirty="0"/>
          </a:p>
          <a:p>
            <a:endParaRPr lang="en-GB" dirty="0"/>
          </a:p>
        </p:txBody>
      </p:sp>
    </p:spTree>
    <p:extLst>
      <p:ext uri="{BB962C8B-B14F-4D97-AF65-F5344CB8AC3E}">
        <p14:creationId xmlns:p14="http://schemas.microsoft.com/office/powerpoint/2010/main" val="1430274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B0E4D-9C05-1320-1317-15C13BEEFBDF}"/>
              </a:ext>
            </a:extLst>
          </p:cNvPr>
          <p:cNvSpPr>
            <a:spLocks noGrp="1"/>
          </p:cNvSpPr>
          <p:nvPr>
            <p:ph type="title"/>
          </p:nvPr>
        </p:nvSpPr>
        <p:spPr/>
        <p:txBody>
          <a:bodyPr/>
          <a:lstStyle/>
          <a:p>
            <a:r>
              <a:rPr lang="en-US" dirty="0"/>
              <a:t>Aimed Support for Specific needs </a:t>
            </a:r>
            <a:endParaRPr lang="en-GB" dirty="0"/>
          </a:p>
        </p:txBody>
      </p:sp>
      <p:sp>
        <p:nvSpPr>
          <p:cNvPr id="3" name="TextBox 2">
            <a:extLst>
              <a:ext uri="{FF2B5EF4-FFF2-40B4-BE49-F238E27FC236}">
                <a16:creationId xmlns:a16="http://schemas.microsoft.com/office/drawing/2014/main" id="{2A9B3872-C144-92E0-6FA1-75E36A3D6B3A}"/>
              </a:ext>
            </a:extLst>
          </p:cNvPr>
          <p:cNvSpPr txBox="1"/>
          <p:nvPr/>
        </p:nvSpPr>
        <p:spPr>
          <a:xfrm>
            <a:off x="3878506" y="-377687"/>
            <a:ext cx="6676851" cy="7571303"/>
          </a:xfrm>
          <a:prstGeom prst="rect">
            <a:avLst/>
          </a:prstGeom>
          <a:noFill/>
        </p:spPr>
        <p:txBody>
          <a:bodyPr wrap="square" rtlCol="0">
            <a:spAutoFit/>
          </a:bodyPr>
          <a:lstStyle/>
          <a:p>
            <a:endParaRPr lang="en-GB" dirty="0"/>
          </a:p>
          <a:p>
            <a:endParaRPr lang="en-GB" dirty="0"/>
          </a:p>
          <a:p>
            <a:endParaRPr lang="en-GB" dirty="0"/>
          </a:p>
          <a:p>
            <a:pPr marL="285750" indent="-285750">
              <a:buClr>
                <a:srgbClr val="00B0F0"/>
              </a:buClr>
              <a:buFont typeface="Wingdings" panose="05000000000000000000" pitchFamily="2" charset="2"/>
              <a:buChar char="§"/>
            </a:pPr>
            <a:r>
              <a:rPr lang="en-US" dirty="0"/>
              <a:t>Sweda is a regional charity supporting people affected by eating disorders across regions in the South &amp; West of England SWEDA has grown to provide a range of services for people struggling with Anorexia Nervosa, Bulimia Nervosa, Binge Eating Disorder and more. Our services also give support to family members and friends engaged in the difficult task of supporting someone close to them.  </a:t>
            </a:r>
            <a:r>
              <a:rPr lang="en-US" dirty="0">
                <a:hlinkClick r:id="rId2"/>
              </a:rPr>
              <a:t>https://swedauk.org/about-us</a:t>
            </a:r>
            <a:endParaRPr lang="en-US" dirty="0"/>
          </a:p>
          <a:p>
            <a:pPr marL="285750" indent="-285750">
              <a:buClr>
                <a:srgbClr val="00B0F0"/>
              </a:buClr>
              <a:buFont typeface="Wingdings" panose="05000000000000000000" pitchFamily="2" charset="2"/>
              <a:buChar char="§"/>
            </a:pPr>
            <a:endParaRPr lang="en-US" u="sng" dirty="0">
              <a:solidFill>
                <a:srgbClr val="92D050"/>
              </a:solidFill>
            </a:endParaRPr>
          </a:p>
          <a:p>
            <a:pPr marL="285750" indent="-285750">
              <a:buClr>
                <a:srgbClr val="00B0F0"/>
              </a:buClr>
              <a:buFont typeface="Wingdings" panose="05000000000000000000" pitchFamily="2" charset="2"/>
              <a:buChar char="§"/>
            </a:pPr>
            <a:r>
              <a:rPr lang="en-US" dirty="0"/>
              <a:t>Harmless and The Tomorrow Project are a user-led </a:t>
            </a:r>
            <a:r>
              <a:rPr lang="en-US" dirty="0" err="1"/>
              <a:t>organisation</a:t>
            </a:r>
            <a:r>
              <a:rPr lang="en-US" dirty="0"/>
              <a:t> providing a range of services about self harm and suicide including support, information, training and consultancy to people in need, their friends and families, and professionals. Suicide prevention and suicide bereavement services are delivered through our sister service The Tomorrow Project While not specific to Somerset, they offer widely accessible support and info throughout the </a:t>
            </a:r>
            <a:r>
              <a:rPr lang="en-US" dirty="0" err="1"/>
              <a:t>uk</a:t>
            </a:r>
            <a:r>
              <a:rPr lang="en-US" dirty="0"/>
              <a:t>: </a:t>
            </a:r>
            <a:r>
              <a:rPr lang="en-GB" u="sng" dirty="0">
                <a:solidFill>
                  <a:srgbClr val="92D050"/>
                </a:solidFill>
                <a:hlinkClick r:id="rId3"/>
              </a:rPr>
              <a:t>https://harmless.org.uk/</a:t>
            </a:r>
            <a:endParaRPr lang="en-GB" u="sng" dirty="0">
              <a:solidFill>
                <a:srgbClr val="92D050"/>
              </a:solidFill>
            </a:endParaRPr>
          </a:p>
          <a:p>
            <a:pPr marL="285750" indent="-285750">
              <a:buClr>
                <a:srgbClr val="00B0F0"/>
              </a:buClr>
              <a:buFont typeface="Wingdings" panose="05000000000000000000" pitchFamily="2" charset="2"/>
              <a:buChar char="§"/>
            </a:pPr>
            <a:endParaRPr lang="en-GB" u="sng" dirty="0">
              <a:solidFill>
                <a:srgbClr val="92D050"/>
              </a:solidFill>
            </a:endParaRPr>
          </a:p>
          <a:p>
            <a:pPr marL="285750" indent="-285750">
              <a:buClr>
                <a:srgbClr val="00B0F0"/>
              </a:buClr>
              <a:buFont typeface="Wingdings" panose="05000000000000000000" pitchFamily="2" charset="2"/>
              <a:buChar char="§"/>
            </a:pPr>
            <a:r>
              <a:rPr lang="en-US" dirty="0"/>
              <a:t>Somerset Mind line offers 24 phone advise  and support if worried about a child’s mental health/ self-harming/ </a:t>
            </a:r>
            <a:r>
              <a:rPr lang="en-US"/>
              <a:t>Suicidal ideation.  </a:t>
            </a:r>
            <a:r>
              <a:rPr lang="en-US" dirty="0"/>
              <a:t>ideation</a:t>
            </a:r>
            <a:r>
              <a:rPr lang="en-US" b="1" dirty="0"/>
              <a:t>:0800 138 1692 or 01823 276 892</a:t>
            </a:r>
          </a:p>
          <a:p>
            <a:pPr>
              <a:buClr>
                <a:srgbClr val="00B0F0"/>
              </a:buClr>
            </a:pPr>
            <a:endParaRPr lang="en-GB" u="sng" dirty="0">
              <a:solidFill>
                <a:srgbClr val="92D050"/>
              </a:solidFill>
            </a:endParaRPr>
          </a:p>
          <a:p>
            <a:pPr marL="285750" indent="-285750">
              <a:buClr>
                <a:srgbClr val="00B0F0"/>
              </a:buClr>
              <a:buFont typeface="Wingdings" panose="05000000000000000000" pitchFamily="2" charset="2"/>
              <a:buChar char="§"/>
            </a:pPr>
            <a:endParaRPr lang="en-GB" u="sng" dirty="0">
              <a:solidFill>
                <a:srgbClr val="92D050"/>
              </a:solidFill>
            </a:endParaRPr>
          </a:p>
          <a:p>
            <a:pPr marL="285750" indent="-285750">
              <a:buClr>
                <a:srgbClr val="00B0F0"/>
              </a:buClr>
              <a:buFont typeface="Wingdings" panose="05000000000000000000" pitchFamily="2" charset="2"/>
              <a:buChar char="§"/>
            </a:pPr>
            <a:endParaRPr lang="en-GB" u="sng" dirty="0">
              <a:solidFill>
                <a:srgbClr val="92D050"/>
              </a:solidFill>
            </a:endParaRPr>
          </a:p>
        </p:txBody>
      </p:sp>
    </p:spTree>
    <p:extLst>
      <p:ext uri="{BB962C8B-B14F-4D97-AF65-F5344CB8AC3E}">
        <p14:creationId xmlns:p14="http://schemas.microsoft.com/office/powerpoint/2010/main" val="3596613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BD4B6FB5-83DF-5793-40A6-0BB9323917AA}"/>
              </a:ext>
            </a:extLst>
          </p:cNvPr>
          <p:cNvSpPr>
            <a:spLocks noGrp="1"/>
          </p:cNvSpPr>
          <p:nvPr>
            <p:ph type="title"/>
          </p:nvPr>
        </p:nvSpPr>
        <p:spPr>
          <a:xfrm>
            <a:off x="289248" y="1123837"/>
            <a:ext cx="6451110" cy="1255469"/>
          </a:xfrm>
        </p:spPr>
        <p:txBody>
          <a:bodyPr>
            <a:normAutofit fontScale="90000"/>
          </a:bodyPr>
          <a:lstStyle/>
          <a:p>
            <a:r>
              <a:rPr lang="en-GB" dirty="0"/>
              <a:t>The different thresholds of support</a:t>
            </a:r>
            <a:br>
              <a:rPr lang="en-GB" dirty="0"/>
            </a:br>
            <a:r>
              <a:rPr lang="en-GB" dirty="0"/>
              <a:t> </a:t>
            </a:r>
          </a:p>
        </p:txBody>
      </p:sp>
      <p:sp>
        <p:nvSpPr>
          <p:cNvPr id="3" name="Content Placeholder 2">
            <a:extLst>
              <a:ext uri="{FF2B5EF4-FFF2-40B4-BE49-F238E27FC236}">
                <a16:creationId xmlns:a16="http://schemas.microsoft.com/office/drawing/2014/main" id="{841BF9D3-E605-3441-F32C-84A36EEB98B9}"/>
              </a:ext>
            </a:extLst>
          </p:cNvPr>
          <p:cNvSpPr>
            <a:spLocks noGrp="1"/>
          </p:cNvSpPr>
          <p:nvPr>
            <p:ph idx="1"/>
          </p:nvPr>
        </p:nvSpPr>
        <p:spPr>
          <a:xfrm>
            <a:off x="289248" y="2510395"/>
            <a:ext cx="6451109" cy="3274586"/>
          </a:xfrm>
        </p:spPr>
        <p:txBody>
          <a:bodyPr anchor="t">
            <a:normAutofit/>
          </a:bodyPr>
          <a:lstStyle/>
          <a:p>
            <a:r>
              <a:rPr lang="en-US" dirty="0">
                <a:solidFill>
                  <a:schemeClr val="bg1"/>
                </a:solidFill>
              </a:rPr>
              <a:t>This model outlines the various levels of support that young people may require to promote their mental health and wellbeing. It serves as a guide for identifying appropriate outreach and support interventions at each threshold.</a:t>
            </a:r>
          </a:p>
        </p:txBody>
      </p:sp>
      <p:sp>
        <p:nvSpPr>
          <p:cNvPr id="13" name="Rectangle 12">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6" name="Picture 5">
            <a:extLst>
              <a:ext uri="{FF2B5EF4-FFF2-40B4-BE49-F238E27FC236}">
                <a16:creationId xmlns:a16="http://schemas.microsoft.com/office/drawing/2014/main" id="{1A0CA41C-14F3-B25E-683C-FC3EFE9389AF}"/>
              </a:ext>
            </a:extLst>
          </p:cNvPr>
          <p:cNvPicPr>
            <a:picLocks noChangeAspect="1"/>
          </p:cNvPicPr>
          <p:nvPr/>
        </p:nvPicPr>
        <p:blipFill>
          <a:blip r:embed="rId2">
            <a:extLst>
              <a:ext uri="{28A0092B-C50C-407E-A947-70E740481C1C}">
                <a14:useLocalDpi xmlns:a14="http://schemas.microsoft.com/office/drawing/2010/main" val="0"/>
              </a:ext>
            </a:extLst>
          </a:blip>
          <a:srcRect l="2228" t="2127" r="2603" b="1941"/>
          <a:stretch>
            <a:fillRect/>
          </a:stretch>
        </p:blipFill>
        <p:spPr>
          <a:xfrm>
            <a:off x="7589521" y="1209040"/>
            <a:ext cx="3810000" cy="3840480"/>
          </a:xfrm>
          <a:prstGeom prst="rect">
            <a:avLst/>
          </a:prstGeom>
        </p:spPr>
      </p:pic>
    </p:spTree>
    <p:extLst>
      <p:ext uri="{BB962C8B-B14F-4D97-AF65-F5344CB8AC3E}">
        <p14:creationId xmlns:p14="http://schemas.microsoft.com/office/powerpoint/2010/main" val="3320676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6" name="Rectangle 15">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7" name="Picture 6" descr="A green and white logo&#10;&#10;Description automatically generated">
            <a:extLst>
              <a:ext uri="{FF2B5EF4-FFF2-40B4-BE49-F238E27FC236}">
                <a16:creationId xmlns:a16="http://schemas.microsoft.com/office/drawing/2014/main" id="{F93760EB-1C5C-99DA-DAA9-1E8EC4618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771" y="1578350"/>
            <a:ext cx="3778286" cy="3691855"/>
          </a:xfrm>
          <a:prstGeom prst="rect">
            <a:avLst/>
          </a:prstGeom>
        </p:spPr>
      </p:pic>
      <p:sp>
        <p:nvSpPr>
          <p:cNvPr id="3" name="Content Placeholder 2">
            <a:extLst>
              <a:ext uri="{FF2B5EF4-FFF2-40B4-BE49-F238E27FC236}">
                <a16:creationId xmlns:a16="http://schemas.microsoft.com/office/drawing/2014/main" id="{1CD92D9F-2849-EBE2-7D93-C4CE109BAE55}"/>
              </a:ext>
            </a:extLst>
          </p:cNvPr>
          <p:cNvSpPr>
            <a:spLocks noGrp="1"/>
          </p:cNvSpPr>
          <p:nvPr>
            <p:ph idx="1"/>
          </p:nvPr>
        </p:nvSpPr>
        <p:spPr>
          <a:xfrm>
            <a:off x="5451644" y="2510395"/>
            <a:ext cx="6451109" cy="3274586"/>
          </a:xfrm>
        </p:spPr>
        <p:txBody>
          <a:bodyPr anchor="t">
            <a:normAutofit/>
          </a:bodyPr>
          <a:lstStyle/>
          <a:p>
            <a:pPr marL="0" indent="0">
              <a:buNone/>
            </a:pPr>
            <a:r>
              <a:rPr lang="en-US">
                <a:solidFill>
                  <a:srgbClr val="FFFFFF"/>
                </a:solidFill>
              </a:rPr>
              <a:t>Within the “Getting Advice” grouping are children and young people who need advice and signposting and self-management. This group includes both those with mild or temporary difficulties AND those with fluctuating or ongoing severe difficulties, who are managing their own health and not wanting goals-based specialist input. </a:t>
            </a:r>
            <a:endParaRPr lang="en-GB">
              <a:solidFill>
                <a:srgbClr val="FFFFFF"/>
              </a:solidFill>
            </a:endParaRPr>
          </a:p>
        </p:txBody>
      </p:sp>
    </p:spTree>
    <p:extLst>
      <p:ext uri="{BB962C8B-B14F-4D97-AF65-F5344CB8AC3E}">
        <p14:creationId xmlns:p14="http://schemas.microsoft.com/office/powerpoint/2010/main" val="3067349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6" name="Rectangle 15">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7" name="Picture 6" descr="A blue and white circular object with white text&#10;&#10;Description automatically generated">
            <a:extLst>
              <a:ext uri="{FF2B5EF4-FFF2-40B4-BE49-F238E27FC236}">
                <a16:creationId xmlns:a16="http://schemas.microsoft.com/office/drawing/2014/main" id="{A00BD6B1-2ABF-38EA-D8C1-35A09205A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771" y="1625380"/>
            <a:ext cx="3778286" cy="3597795"/>
          </a:xfrm>
          <a:prstGeom prst="rect">
            <a:avLst/>
          </a:prstGeom>
        </p:spPr>
      </p:pic>
      <p:sp>
        <p:nvSpPr>
          <p:cNvPr id="3" name="Content Placeholder 2">
            <a:extLst>
              <a:ext uri="{FF2B5EF4-FFF2-40B4-BE49-F238E27FC236}">
                <a16:creationId xmlns:a16="http://schemas.microsoft.com/office/drawing/2014/main" id="{C0112927-747F-7714-C11B-7FCEE43B959D}"/>
              </a:ext>
            </a:extLst>
          </p:cNvPr>
          <p:cNvSpPr>
            <a:spLocks noGrp="1"/>
          </p:cNvSpPr>
          <p:nvPr>
            <p:ph idx="1"/>
          </p:nvPr>
        </p:nvSpPr>
        <p:spPr>
          <a:xfrm>
            <a:off x="5451644" y="2510395"/>
            <a:ext cx="6451109" cy="3274586"/>
          </a:xfrm>
        </p:spPr>
        <p:txBody>
          <a:bodyPr anchor="t">
            <a:normAutofit/>
          </a:bodyPr>
          <a:lstStyle/>
          <a:p>
            <a:pPr marL="0" indent="0">
              <a:buNone/>
            </a:pPr>
            <a:r>
              <a:rPr lang="en-US">
                <a:solidFill>
                  <a:srgbClr val="FFFFFF"/>
                </a:solidFill>
              </a:rPr>
              <a:t>“Getting Help” comprises those who need specific interventions focused on agreed mental health outcomes. An intervention is any form of help related to a mental health need in which a paid-for professional takes responsibility for input directly with a specified individual or group.</a:t>
            </a:r>
            <a:endParaRPr lang="en-GB">
              <a:solidFill>
                <a:srgbClr val="FFFFFF"/>
              </a:solidFill>
            </a:endParaRPr>
          </a:p>
        </p:txBody>
      </p:sp>
    </p:spTree>
    <p:extLst>
      <p:ext uri="{BB962C8B-B14F-4D97-AF65-F5344CB8AC3E}">
        <p14:creationId xmlns:p14="http://schemas.microsoft.com/office/powerpoint/2010/main" val="2362610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6" name="Rectangle 15">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7" name="Picture 6" descr="A purple and white circular sign&#10;&#10;Description automatically generated">
            <a:extLst>
              <a:ext uri="{FF2B5EF4-FFF2-40B4-BE49-F238E27FC236}">
                <a16:creationId xmlns:a16="http://schemas.microsoft.com/office/drawing/2014/main" id="{942BF2DE-5CB1-8CCE-F55D-C645DB19B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771" y="1499151"/>
            <a:ext cx="3778286" cy="3850253"/>
          </a:xfrm>
          <a:prstGeom prst="rect">
            <a:avLst/>
          </a:prstGeom>
        </p:spPr>
      </p:pic>
      <p:sp>
        <p:nvSpPr>
          <p:cNvPr id="3" name="Content Placeholder 2">
            <a:extLst>
              <a:ext uri="{FF2B5EF4-FFF2-40B4-BE49-F238E27FC236}">
                <a16:creationId xmlns:a16="http://schemas.microsoft.com/office/drawing/2014/main" id="{2BC9D356-8DBA-B844-73E7-CDC7B0766567}"/>
              </a:ext>
            </a:extLst>
          </p:cNvPr>
          <p:cNvSpPr>
            <a:spLocks noGrp="1"/>
          </p:cNvSpPr>
          <p:nvPr>
            <p:ph idx="1"/>
          </p:nvPr>
        </p:nvSpPr>
        <p:spPr>
          <a:xfrm>
            <a:off x="5451644" y="2510395"/>
            <a:ext cx="6451109" cy="3274586"/>
          </a:xfrm>
        </p:spPr>
        <p:txBody>
          <a:bodyPr anchor="t">
            <a:normAutofit/>
          </a:bodyPr>
          <a:lstStyle/>
          <a:p>
            <a:pPr marL="0" indent="0">
              <a:buNone/>
            </a:pPr>
            <a:r>
              <a:rPr lang="en-US">
                <a:solidFill>
                  <a:srgbClr val="FFFFFF"/>
                </a:solidFill>
              </a:rPr>
              <a:t>In the “Getting More Help” group are those who need more extensive and specialized goals-based help with their mental health. This grouping might include children with a range of overlapping needs that mean they may require greater input, such as the coexistence of major trauma or broken attachments. </a:t>
            </a:r>
            <a:endParaRPr lang="en-GB">
              <a:solidFill>
                <a:srgbClr val="FFFFFF"/>
              </a:solidFill>
            </a:endParaRPr>
          </a:p>
        </p:txBody>
      </p:sp>
    </p:spTree>
    <p:extLst>
      <p:ext uri="{BB962C8B-B14F-4D97-AF65-F5344CB8AC3E}">
        <p14:creationId xmlns:p14="http://schemas.microsoft.com/office/powerpoint/2010/main" val="3663601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6" name="Rectangle 15">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7" name="Picture 6" descr="An orange and white sign&#10;&#10;Description automatically generated">
            <a:extLst>
              <a:ext uri="{FF2B5EF4-FFF2-40B4-BE49-F238E27FC236}">
                <a16:creationId xmlns:a16="http://schemas.microsoft.com/office/drawing/2014/main" id="{889097B4-68A5-5908-0AA4-36776F18A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771" y="1455657"/>
            <a:ext cx="3778286" cy="3937242"/>
          </a:xfrm>
          <a:prstGeom prst="rect">
            <a:avLst/>
          </a:prstGeom>
        </p:spPr>
      </p:pic>
      <p:sp>
        <p:nvSpPr>
          <p:cNvPr id="3" name="Content Placeholder 2">
            <a:extLst>
              <a:ext uri="{FF2B5EF4-FFF2-40B4-BE49-F238E27FC236}">
                <a16:creationId xmlns:a16="http://schemas.microsoft.com/office/drawing/2014/main" id="{5E9DA54F-8C99-D5BC-1D6C-8D70A566CE98}"/>
              </a:ext>
            </a:extLst>
          </p:cNvPr>
          <p:cNvSpPr>
            <a:spLocks noGrp="1"/>
          </p:cNvSpPr>
          <p:nvPr>
            <p:ph idx="1"/>
          </p:nvPr>
        </p:nvSpPr>
        <p:spPr>
          <a:xfrm>
            <a:off x="5451644" y="2510395"/>
            <a:ext cx="6451109" cy="3274586"/>
          </a:xfrm>
        </p:spPr>
        <p:txBody>
          <a:bodyPr anchor="t">
            <a:normAutofit/>
          </a:bodyPr>
          <a:lstStyle/>
          <a:p>
            <a:pPr marL="0" indent="0">
              <a:buNone/>
            </a:pPr>
            <a:r>
              <a:rPr lang="en-US">
                <a:solidFill>
                  <a:srgbClr val="FFFFFF"/>
                </a:solidFill>
              </a:rPr>
              <a:t>“Getting Risk Support” is for those who have not benefitted from or are unable to use help, but are of such a risk that they are still in contact with services. This group might include children and young people who routinely go into crisis but are not able to make use of help offered, or where help offered has not been able to make a difference; who self-harm; or who have emerging personality disorders or ongoing issues that have not yet responded to interventions.</a:t>
            </a:r>
            <a:endParaRPr lang="en-GB">
              <a:solidFill>
                <a:srgbClr val="FFFFFF"/>
              </a:solidFill>
            </a:endParaRPr>
          </a:p>
        </p:txBody>
      </p:sp>
    </p:spTree>
    <p:extLst>
      <p:ext uri="{BB962C8B-B14F-4D97-AF65-F5344CB8AC3E}">
        <p14:creationId xmlns:p14="http://schemas.microsoft.com/office/powerpoint/2010/main" val="2120212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7"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61CEF341-C9D7-AA03-3648-529E115C39BF}"/>
              </a:ext>
            </a:extLst>
          </p:cNvPr>
          <p:cNvSpPr>
            <a:spLocks noGrp="1"/>
          </p:cNvSpPr>
          <p:nvPr>
            <p:ph type="ctrTitle"/>
          </p:nvPr>
        </p:nvSpPr>
        <p:spPr>
          <a:xfrm>
            <a:off x="5054082" y="1298448"/>
            <a:ext cx="6068070" cy="3255264"/>
          </a:xfrm>
        </p:spPr>
        <p:txBody>
          <a:bodyPr>
            <a:normAutofit/>
          </a:bodyPr>
          <a:lstStyle/>
          <a:p>
            <a:r>
              <a:rPr lang="en-GB"/>
              <a:t>Local Services</a:t>
            </a:r>
          </a:p>
        </p:txBody>
      </p:sp>
      <p:sp>
        <p:nvSpPr>
          <p:cNvPr id="3" name="Subtitle 2">
            <a:extLst>
              <a:ext uri="{FF2B5EF4-FFF2-40B4-BE49-F238E27FC236}">
                <a16:creationId xmlns:a16="http://schemas.microsoft.com/office/drawing/2014/main" id="{D10008B6-7C89-44B8-4818-65F3ED30C753}"/>
              </a:ext>
            </a:extLst>
          </p:cNvPr>
          <p:cNvSpPr>
            <a:spLocks noGrp="1"/>
          </p:cNvSpPr>
          <p:nvPr>
            <p:ph type="subTitle" idx="1"/>
          </p:nvPr>
        </p:nvSpPr>
        <p:spPr>
          <a:xfrm>
            <a:off x="5054083" y="4670245"/>
            <a:ext cx="6814067" cy="1282879"/>
          </a:xfrm>
        </p:spPr>
        <p:txBody>
          <a:bodyPr>
            <a:normAutofit lnSpcReduction="10000"/>
          </a:bodyPr>
          <a:lstStyle/>
          <a:p>
            <a:r>
              <a:rPr lang="en-GB" sz="1800" b="1"/>
              <a:t>Mental Health and Wellbeing services for young people are usually allocated according to their registered GP address, rather than their local authority or school</a:t>
            </a:r>
          </a:p>
          <a:p>
            <a:r>
              <a:rPr lang="en-GB" sz="1500"/>
              <a:t>The following slides provide information on the services available to Dovecote pupils in their local areas</a:t>
            </a:r>
            <a:endParaRPr lang="en-GB" sz="1200"/>
          </a:p>
        </p:txBody>
      </p:sp>
      <p:sp>
        <p:nvSpPr>
          <p:cNvPr id="14" name="Rectangle 13">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7" name="Graphic 6" descr="Marker">
            <a:extLst>
              <a:ext uri="{FF2B5EF4-FFF2-40B4-BE49-F238E27FC236}">
                <a16:creationId xmlns:a16="http://schemas.microsoft.com/office/drawing/2014/main" id="{AB970BDE-FF2A-2C65-5B9E-8A80F7CF073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96177" y="1695799"/>
            <a:ext cx="3458249" cy="3458249"/>
          </a:xfrm>
          <a:prstGeom prst="rect">
            <a:avLst/>
          </a:prstGeom>
        </p:spPr>
      </p:pic>
    </p:spTree>
    <p:extLst>
      <p:ext uri="{BB962C8B-B14F-4D97-AF65-F5344CB8AC3E}">
        <p14:creationId xmlns:p14="http://schemas.microsoft.com/office/powerpoint/2010/main" val="1186903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391592-AF11-64F1-B62D-722D0FF25D4B}"/>
              </a:ext>
            </a:extLst>
          </p:cNvPr>
          <p:cNvPicPr>
            <a:picLocks noChangeAspect="1"/>
          </p:cNvPicPr>
          <p:nvPr/>
        </p:nvPicPr>
        <p:blipFill>
          <a:blip r:embed="rId2"/>
          <a:stretch>
            <a:fillRect/>
          </a:stretch>
        </p:blipFill>
        <p:spPr>
          <a:xfrm>
            <a:off x="10515434" y="810990"/>
            <a:ext cx="1135594" cy="1135594"/>
          </a:xfrm>
          <a:prstGeom prst="rect">
            <a:avLst/>
          </a:prstGeom>
        </p:spPr>
      </p:pic>
      <p:sp>
        <p:nvSpPr>
          <p:cNvPr id="2" name="Title 1">
            <a:extLst>
              <a:ext uri="{FF2B5EF4-FFF2-40B4-BE49-F238E27FC236}">
                <a16:creationId xmlns:a16="http://schemas.microsoft.com/office/drawing/2014/main" id="{22E1292B-A284-260A-2178-500221089C96}"/>
              </a:ext>
            </a:extLst>
          </p:cNvPr>
          <p:cNvSpPr>
            <a:spLocks noGrp="1"/>
          </p:cNvSpPr>
          <p:nvPr>
            <p:ph type="title"/>
          </p:nvPr>
        </p:nvSpPr>
        <p:spPr/>
        <p:txBody>
          <a:bodyPr/>
          <a:lstStyle/>
          <a:p>
            <a:pPr algn="ctr"/>
            <a:r>
              <a:rPr lang="en-GB"/>
              <a:t>Somerset</a:t>
            </a:r>
          </a:p>
        </p:txBody>
      </p:sp>
      <p:sp>
        <p:nvSpPr>
          <p:cNvPr id="5" name="Content Placeholder 2">
            <a:extLst>
              <a:ext uri="{FF2B5EF4-FFF2-40B4-BE49-F238E27FC236}">
                <a16:creationId xmlns:a16="http://schemas.microsoft.com/office/drawing/2014/main" id="{C6B8571F-3CBB-192C-F028-453D318F1819}"/>
              </a:ext>
            </a:extLst>
          </p:cNvPr>
          <p:cNvSpPr txBox="1">
            <a:spLocks/>
          </p:cNvSpPr>
          <p:nvPr/>
        </p:nvSpPr>
        <p:spPr>
          <a:xfrm>
            <a:off x="3433599" y="254923"/>
            <a:ext cx="7315200" cy="6140959"/>
          </a:xfrm>
          <a:prstGeom prst="rect">
            <a:avLst/>
          </a:prstGeom>
        </p:spPr>
        <p:txBody>
          <a:bodyPr vert="horz" lIns="91440" tIns="45720" rIns="91440" bIns="45720" rtlCol="0" anchor="ctr">
            <a:normAutofit fontScale="625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GB" sz="3200" b="1" dirty="0">
                <a:solidFill>
                  <a:schemeClr val="accent2"/>
                </a:solidFill>
              </a:rPr>
              <a:t> </a:t>
            </a:r>
            <a:r>
              <a:rPr lang="en-GB" sz="3200" b="1" dirty="0">
                <a:solidFill>
                  <a:schemeClr val="accent3"/>
                </a:solidFill>
              </a:rPr>
              <a:t>Getting Advice</a:t>
            </a:r>
            <a:r>
              <a:rPr lang="en-GB" sz="3200" b="1" dirty="0"/>
              <a:t>, </a:t>
            </a:r>
            <a:r>
              <a:rPr lang="en-GB" sz="3200" b="1" dirty="0">
                <a:solidFill>
                  <a:srgbClr val="0070C0"/>
                </a:solidFill>
              </a:rPr>
              <a:t>Getting Help</a:t>
            </a:r>
            <a:r>
              <a:rPr lang="en-GB" sz="3200" dirty="0"/>
              <a:t>:</a:t>
            </a:r>
            <a:endParaRPr lang="en-GB" dirty="0"/>
          </a:p>
          <a:p>
            <a:pPr>
              <a:lnSpc>
                <a:spcPct val="120000"/>
              </a:lnSpc>
              <a:spcAft>
                <a:spcPts val="800"/>
              </a:spcAft>
            </a:pPr>
            <a:r>
              <a:rPr lang="en-GB" b="1" kern="100" dirty="0">
                <a:effectLst/>
                <a:latin typeface="Calibri" panose="020F0502020204030204" pitchFamily="34" charset="0"/>
                <a:ea typeface="Calibri" panose="020F0502020204030204" pitchFamily="34" charset="0"/>
                <a:cs typeface="Times New Roman" panose="02020603050405020304" pitchFamily="18" charset="0"/>
              </a:rPr>
              <a:t>Young Somerset- </a:t>
            </a:r>
            <a:r>
              <a:rPr lang="en-GB" kern="100" dirty="0">
                <a:effectLst/>
                <a:latin typeface="Calibri" panose="020F0502020204030204" pitchFamily="34" charset="0"/>
                <a:ea typeface="Calibri" panose="020F0502020204030204" pitchFamily="34" charset="0"/>
                <a:cs typeface="Times New Roman" panose="02020603050405020304" pitchFamily="18" charset="0"/>
              </a:rPr>
              <a:t>Low-Intensity Cognitive Behavioural Therapy for mild-to-moderate mental health disorders via Children’s Wellbeing Practitioners. Targeted Youth Support - supporting children and young people who have high levels of need, risk and vulnerability</a:t>
            </a:r>
          </a:p>
          <a:p>
            <a:pPr>
              <a:lnSpc>
                <a:spcPct val="120000"/>
              </a:lnSpc>
              <a:spcAft>
                <a:spcPts val="800"/>
              </a:spcAft>
            </a:pPr>
            <a:r>
              <a:rPr lang="en-GB" kern="100" dirty="0">
                <a:effectLst/>
                <a:latin typeface="Calibri" panose="020F0502020204030204" pitchFamily="34" charset="0"/>
                <a:ea typeface="Calibri" panose="020F0502020204030204" pitchFamily="34" charset="0"/>
                <a:cs typeface="Times New Roman" panose="02020603050405020304" pitchFamily="18" charset="0"/>
              </a:rPr>
              <a:t>Open access youth clubs, and projects such as </a:t>
            </a:r>
            <a:r>
              <a:rPr lang="en-GB" dirty="0">
                <a:effectLst/>
                <a:latin typeface="Calibri" panose="020F0502020204030204" pitchFamily="34" charset="0"/>
                <a:ea typeface="Calibri" panose="020F0502020204030204" pitchFamily="34" charset="0"/>
                <a:cs typeface="Times New Roman" panose="02020603050405020304" pitchFamily="18" charset="0"/>
              </a:rPr>
              <a:t>Young Rangers – scheme for young people aged 12-16 based around the Quantock Hills, learning practical skills, teamwork</a:t>
            </a:r>
          </a:p>
          <a:p>
            <a:pPr>
              <a:lnSpc>
                <a:spcPct val="120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All free for young people to access, self-refer online:  </a:t>
            </a:r>
          </a:p>
          <a:p>
            <a:pPr marL="0" indent="0">
              <a:lnSpc>
                <a:spcPct val="120000"/>
              </a:lnSpc>
              <a:spcAft>
                <a:spcPts val="800"/>
              </a:spcAft>
              <a:buNone/>
            </a:pPr>
            <a:r>
              <a:rPr lang="en-GB" b="0" i="0" dirty="0">
                <a:solidFill>
                  <a:srgbClr val="565A5C"/>
                </a:solidFill>
                <a:effectLst/>
                <a:latin typeface="Calibri"/>
                <a:ea typeface="Calibri"/>
                <a:cs typeface="Calibri"/>
                <a:hlinkClick r:id="rId3"/>
              </a:rPr>
              <a:t>wellbeing@youngsomerset.org.uk</a:t>
            </a:r>
            <a:r>
              <a:rPr lang="en-GB" b="0" i="0" dirty="0">
                <a:solidFill>
                  <a:srgbClr val="565A5C"/>
                </a:solidFill>
                <a:effectLst/>
                <a:latin typeface="Calibri"/>
                <a:ea typeface="Calibri"/>
                <a:cs typeface="Calibri"/>
              </a:rPr>
              <a:t>       </a:t>
            </a:r>
            <a:r>
              <a:rPr lang="en-GB" dirty="0">
                <a:effectLst/>
                <a:latin typeface="Calibri"/>
                <a:ea typeface="Calibri"/>
                <a:cs typeface="Calibri"/>
                <a:hlinkClick r:id="rId4"/>
              </a:rPr>
              <a:t>  </a:t>
            </a:r>
            <a:r>
              <a:rPr lang="en-GB" dirty="0">
                <a:effectLst/>
                <a:latin typeface="Calibri"/>
                <a:ea typeface="Calibri"/>
                <a:cs typeface="Times New Roman"/>
                <a:hlinkClick r:id="rId4"/>
              </a:rPr>
              <a:t>https://www.youngsomerset.org.uk/</a:t>
            </a:r>
            <a:r>
              <a:rPr lang="en-GB" dirty="0">
                <a:effectLst/>
                <a:latin typeface="Calibri"/>
                <a:ea typeface="Calibri"/>
                <a:cs typeface="Times New Roman"/>
              </a:rPr>
              <a:t> </a:t>
            </a:r>
          </a:p>
          <a:p>
            <a:pPr>
              <a:lnSpc>
                <a:spcPct val="120000"/>
              </a:lnSpc>
              <a:spcAft>
                <a:spcPts val="800"/>
              </a:spcAft>
            </a:pPr>
            <a:r>
              <a:rPr lang="en-GB" b="1" kern="100" dirty="0">
                <a:effectLst/>
                <a:latin typeface="Calibri" panose="020F0502020204030204" pitchFamily="34" charset="0"/>
                <a:ea typeface="Calibri" panose="020F0502020204030204" pitchFamily="34" charset="0"/>
                <a:cs typeface="Times New Roman" panose="02020603050405020304" pitchFamily="18" charset="0"/>
              </a:rPr>
              <a:t>REACH- </a:t>
            </a:r>
            <a:r>
              <a:rPr lang="en-GB" kern="100" dirty="0">
                <a:effectLst/>
                <a:latin typeface="Calibri"/>
                <a:ea typeface="Calibri"/>
                <a:cs typeface="Times New Roman"/>
              </a:rPr>
              <a:t>Offer a variety of professional services to schools, including support, interventions, and general services to students. This can take place in one to one and group settings.</a:t>
            </a:r>
            <a:r>
              <a:rPr lang="en-GB" kern="100" dirty="0">
                <a:latin typeface="Calibri"/>
                <a:ea typeface="Calibri"/>
                <a:cs typeface="Times New Roman"/>
              </a:rPr>
              <a:t> Also offers youth groups for young people and Family support events. </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Aft>
                <a:spcPts val="800"/>
              </a:spcAft>
              <a:buFont typeface="Symbol" panose="05050102010706020507" pitchFamily="18" charset="2"/>
              <a:buChar char=""/>
            </a:pPr>
            <a:r>
              <a:rPr lang="en-GB" u="sng" kern="100" dirty="0">
                <a:solidFill>
                  <a:srgbClr val="0563C1"/>
                </a:solidFill>
                <a:effectLst/>
                <a:latin typeface="Calibri"/>
                <a:ea typeface="Calibri"/>
                <a:cs typeface="Times New Roman"/>
                <a:hlinkClick r:id="rId5">
                  <a:extLst>
                    <a:ext uri="{A12FA001-AC4F-418D-AE19-62706E023703}">
                      <ahyp:hlinkClr xmlns:ahyp="http://schemas.microsoft.com/office/drawing/2018/hyperlinkcolor" val="tx"/>
                    </a:ext>
                  </a:extLst>
                </a:hlinkClick>
              </a:rPr>
              <a:t>info@reachyouth.co.uk</a:t>
            </a:r>
            <a:r>
              <a:rPr lang="en-GB" kern="100" dirty="0">
                <a:effectLst/>
                <a:latin typeface="Calibri"/>
                <a:ea typeface="Calibri"/>
                <a:cs typeface="Times New Roman"/>
              </a:rPr>
              <a:t>          </a:t>
            </a:r>
            <a:r>
              <a:rPr lang="en-GB" u="sng" kern="100" dirty="0">
                <a:solidFill>
                  <a:srgbClr val="0563C1"/>
                </a:solidFill>
                <a:effectLst/>
                <a:latin typeface="Calibri"/>
                <a:ea typeface="Calibri"/>
                <a:cs typeface="Times New Roman"/>
                <a:hlinkClick r:id="rId6"/>
              </a:rPr>
              <a:t>http://www.reachyouth.co.uk/</a:t>
            </a:r>
            <a:r>
              <a:rPr lang="en-GB" kern="100" dirty="0">
                <a:effectLst/>
                <a:latin typeface="Calibri"/>
                <a:ea typeface="Calibri"/>
                <a:cs typeface="Times New Roman"/>
              </a:rPr>
              <a:t> </a:t>
            </a:r>
          </a:p>
          <a:p>
            <a:pPr marL="0" indent="0">
              <a:lnSpc>
                <a:spcPct val="120000"/>
              </a:lnSpc>
              <a:spcAft>
                <a:spcPts val="800"/>
              </a:spcAft>
              <a:buNone/>
            </a:pPr>
            <a:r>
              <a:rPr lang="en-GB" b="1" kern="100" dirty="0">
                <a:effectLst/>
                <a:latin typeface="Calibri"/>
                <a:ea typeface="Calibri"/>
                <a:cs typeface="Times New Roman"/>
              </a:rPr>
              <a:t>Mind in Somerset- </a:t>
            </a:r>
            <a:r>
              <a:rPr lang="en-GB" kern="100" dirty="0">
                <a:effectLst/>
                <a:latin typeface="Calibri"/>
                <a:ea typeface="Calibri"/>
                <a:cs typeface="Times New Roman"/>
              </a:rPr>
              <a:t>Peer support and community groups. (Details can be found on their website under their our services tab). </a:t>
            </a:r>
            <a:r>
              <a:rPr lang="en-GB" dirty="0">
                <a:hlinkClick r:id="rId7"/>
              </a:rPr>
              <a:t>Mind in Somerset</a:t>
            </a:r>
            <a:endParaRPr lang="en-GB" kern="100" dirty="0">
              <a:effectLst/>
              <a:latin typeface="Calibri"/>
              <a:ea typeface="Calibri"/>
              <a:cs typeface="Times New Roman"/>
            </a:endParaRPr>
          </a:p>
          <a:p>
            <a:pPr>
              <a:lnSpc>
                <a:spcPct val="120000"/>
              </a:lnSpc>
              <a:spcAft>
                <a:spcPts val="800"/>
              </a:spcAft>
            </a:pPr>
            <a:r>
              <a:rPr lang="en-GB" kern="100" dirty="0">
                <a:latin typeface="Calibri"/>
                <a:ea typeface="Calibri"/>
                <a:cs typeface="Times New Roman"/>
              </a:rPr>
              <a:t>They also offer an anonymous call line called </a:t>
            </a:r>
            <a:r>
              <a:rPr lang="en-GB" kern="100" dirty="0" err="1">
                <a:latin typeface="Calibri"/>
                <a:ea typeface="Calibri"/>
                <a:cs typeface="Times New Roman"/>
              </a:rPr>
              <a:t>Mindline</a:t>
            </a:r>
            <a:r>
              <a:rPr lang="en-GB" kern="100" dirty="0">
                <a:latin typeface="Calibri"/>
                <a:ea typeface="Calibri"/>
                <a:cs typeface="Times New Roman"/>
              </a:rPr>
              <a:t> Trans +  for anyone seeking verbal support around LGBTQ + support  number : </a:t>
            </a:r>
            <a:r>
              <a:rPr lang="en-GB" b="1" dirty="0"/>
              <a:t>0300 330 5468</a:t>
            </a:r>
          </a:p>
          <a:p>
            <a:pPr>
              <a:lnSpc>
                <a:spcPct val="120000"/>
              </a:lnSpc>
              <a:spcAft>
                <a:spcPts val="800"/>
              </a:spcAft>
            </a:pPr>
            <a:endParaRPr lang="en-GB" kern="100" dirty="0">
              <a:effectLst/>
              <a:latin typeface="Calibri"/>
              <a:ea typeface="Calibri"/>
              <a:cs typeface="Times New Roman"/>
            </a:endParaRPr>
          </a:p>
          <a:p>
            <a:pPr marL="0" lvl="0" indent="0">
              <a:lnSpc>
                <a:spcPct val="120000"/>
              </a:lnSpc>
              <a:spcAft>
                <a:spcPts val="800"/>
              </a:spcAft>
              <a:buNone/>
            </a:pPr>
            <a:r>
              <a:rPr lang="en-GB" kern="100" dirty="0">
                <a:effectLst/>
                <a:latin typeface="Calibri"/>
                <a:ea typeface="Calibri"/>
                <a:cs typeface="Times New Roman"/>
              </a:rPr>
              <a:t> </a:t>
            </a:r>
            <a:endParaRPr lang="en-GB" dirty="0"/>
          </a:p>
        </p:txBody>
      </p:sp>
      <p:pic>
        <p:nvPicPr>
          <p:cNvPr id="8" name="Picture 7">
            <a:extLst>
              <a:ext uri="{FF2B5EF4-FFF2-40B4-BE49-F238E27FC236}">
                <a16:creationId xmlns:a16="http://schemas.microsoft.com/office/drawing/2014/main" id="{77D973D4-650D-60A1-7459-10373A99A5BF}"/>
              </a:ext>
            </a:extLst>
          </p:cNvPr>
          <p:cNvPicPr>
            <a:picLocks noChangeAspect="1"/>
          </p:cNvPicPr>
          <p:nvPr/>
        </p:nvPicPr>
        <p:blipFill>
          <a:blip r:embed="rId8"/>
          <a:stretch>
            <a:fillRect/>
          </a:stretch>
        </p:blipFill>
        <p:spPr>
          <a:xfrm>
            <a:off x="10760641" y="2502651"/>
            <a:ext cx="890387" cy="1262062"/>
          </a:xfrm>
          <a:prstGeom prst="rect">
            <a:avLst/>
          </a:prstGeom>
        </p:spPr>
      </p:pic>
      <p:pic>
        <p:nvPicPr>
          <p:cNvPr id="6" name="Picture 5">
            <a:extLst>
              <a:ext uri="{FF2B5EF4-FFF2-40B4-BE49-F238E27FC236}">
                <a16:creationId xmlns:a16="http://schemas.microsoft.com/office/drawing/2014/main" id="{5A149C70-02FE-66AF-8C92-9ACA6F03AAEC}"/>
              </a:ext>
            </a:extLst>
          </p:cNvPr>
          <p:cNvPicPr>
            <a:picLocks noChangeAspect="1"/>
          </p:cNvPicPr>
          <p:nvPr/>
        </p:nvPicPr>
        <p:blipFill>
          <a:blip r:embed="rId9"/>
          <a:srcRect l="-1" t="-29632" r="25386" b="33336"/>
          <a:stretch>
            <a:fillRect/>
          </a:stretch>
        </p:blipFill>
        <p:spPr>
          <a:xfrm>
            <a:off x="10237512" y="5428400"/>
            <a:ext cx="1521869" cy="967482"/>
          </a:xfrm>
          <a:prstGeom prst="rect">
            <a:avLst/>
          </a:prstGeom>
        </p:spPr>
      </p:pic>
    </p:spTree>
    <p:extLst>
      <p:ext uri="{BB962C8B-B14F-4D97-AF65-F5344CB8AC3E}">
        <p14:creationId xmlns:p14="http://schemas.microsoft.com/office/powerpoint/2010/main" val="1450014655"/>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2960F5793BC74DBD841C7DA9E4A7DC" ma:contentTypeVersion="28" ma:contentTypeDescription="Create a new document." ma:contentTypeScope="" ma:versionID="79ae10cc4480f32aa54334a8a6ad04c9">
  <xsd:schema xmlns:xsd="http://www.w3.org/2001/XMLSchema" xmlns:xs="http://www.w3.org/2001/XMLSchema" xmlns:p="http://schemas.microsoft.com/office/2006/metadata/properties" xmlns:ns2="919e28db-9a8b-406e-bbd7-95baecff3c22" xmlns:ns3="9fa534d1-6afc-4a4d-b0fc-28d629af1de7" targetNamespace="http://schemas.microsoft.com/office/2006/metadata/properties" ma:root="true" ma:fieldsID="6f47e5a3bbb16bb9d364505555667442" ns2:_="" ns3:_="">
    <xsd:import namespace="919e28db-9a8b-406e-bbd7-95baecff3c22"/>
    <xsd:import namespace="9fa534d1-6afc-4a4d-b0fc-28d629af1de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OSTUPTODATEECHP" minOccurs="0"/>
                <xsd:element ref="ns2:MediaServiceObjectDetectorVersions" minOccurs="0"/>
                <xsd:element ref="ns2:MediaServiceSearchProperties" minOccurs="0"/>
                <xsd:element ref="ns2:Date" minOccurs="0"/>
                <xsd:element ref="ns2:MediaServiceBillingMetadata" minOccurs="0"/>
                <xsd:element ref="ns2:Emotions_x002f_Happy" minOccurs="0"/>
                <xsd:element ref="ns2: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9e28db-9a8b-406e-bbd7-95baecff3c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b7aeab7-aad2-4885-a28f-e59c76f1360b" ma:termSetId="09814cd3-568e-fe90-9814-8d621ff8fb84" ma:anchorId="fba54fb3-c3e1-fe81-a776-ca4b69148c4d" ma:open="true" ma:isKeyword="false">
      <xsd:complexType>
        <xsd:sequence>
          <xsd:element ref="pc:Terms" minOccurs="0" maxOccurs="1"/>
        </xsd:sequence>
      </xsd:complexType>
    </xsd:element>
    <xsd:element name="MOSTUPTODATEECHP" ma:index="23" nillable="true" ma:displayName="MOST UP TO DATE ECHP" ma:default="1" ma:format="Dropdown" ma:internalName="MOSTUPTODATEECHP">
      <xsd:simpleType>
        <xsd:restriction base="dms:Boolea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Date" ma:index="26" nillable="true" ma:displayName="Date" ma:format="DateOnly" ma:internalName="Date">
      <xsd:simpleType>
        <xsd:restriction base="dms:DateTime"/>
      </xsd:simpleType>
    </xsd:element>
    <xsd:element name="MediaServiceBillingMetadata" ma:index="27" nillable="true" ma:displayName="MediaServiceBillingMetadata" ma:hidden="true" ma:internalName="MediaServiceBillingMetadata" ma:readOnly="true">
      <xsd:simpleType>
        <xsd:restriction base="dms:Note"/>
      </xsd:simpleType>
    </xsd:element>
    <xsd:element name="Emotions_x002f_Happy" ma:index="28" nillable="true" ma:displayName="Emotions / Happy " ma:format="Dropdown" ma:internalName="Emotions_x002f_Happy">
      <xsd:simpleType>
        <xsd:restriction base="dms:Text">
          <xsd:maxLength value="255"/>
        </xsd:restriction>
      </xsd:simpleType>
    </xsd:element>
    <xsd:element name="Time" ma:index="29" nillable="true" ma:displayName="Time" ma:format="DateTime" ma:internalName="Tim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fa534d1-6afc-4a4d-b0fc-28d629af1de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200b17d-2c33-49b3-9650-25e88ea2f3a2}" ma:internalName="TaxCatchAll" ma:showField="CatchAllData" ma:web="9fa534d1-6afc-4a4d-b0fc-28d629af1d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OSTUPTODATEECHP xmlns="919e28db-9a8b-406e-bbd7-95baecff3c22">true</MOSTUPTODATEECHP>
    <TaxCatchAll xmlns="9fa534d1-6afc-4a4d-b0fc-28d629af1de7" xsi:nil="true"/>
    <lcf76f155ced4ddcb4097134ff3c332f xmlns="919e28db-9a8b-406e-bbd7-95baecff3c22">
      <Terms xmlns="http://schemas.microsoft.com/office/infopath/2007/PartnerControls"/>
    </lcf76f155ced4ddcb4097134ff3c332f>
    <SharedWithUsers xmlns="9fa534d1-6afc-4a4d-b0fc-28d629af1de7">
      <UserInfo>
        <DisplayName>Daisy John</DisplayName>
        <AccountId>2377</AccountId>
        <AccountType/>
      </UserInfo>
    </SharedWithUsers>
    <Date xmlns="919e28db-9a8b-406e-bbd7-95baecff3c22" xsi:nil="true"/>
    <Emotions_x002f_Happy xmlns="919e28db-9a8b-406e-bbd7-95baecff3c22" xsi:nil="true"/>
    <Time xmlns="919e28db-9a8b-406e-bbd7-95baecff3c22" xsi:nil="true"/>
  </documentManagement>
</p:properties>
</file>

<file path=customXml/itemProps1.xml><?xml version="1.0" encoding="utf-8"?>
<ds:datastoreItem xmlns:ds="http://schemas.openxmlformats.org/officeDocument/2006/customXml" ds:itemID="{196D748C-538A-427B-91C3-25B0A2D519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9e28db-9a8b-406e-bbd7-95baecff3c22"/>
    <ds:schemaRef ds:uri="9fa534d1-6afc-4a4d-b0fc-28d629af1d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F885B9-28A3-499D-8B6B-22A7ADBA2768}">
  <ds:schemaRefs>
    <ds:schemaRef ds:uri="http://schemas.microsoft.com/sharepoint/v3/contenttype/forms"/>
  </ds:schemaRefs>
</ds:datastoreItem>
</file>

<file path=customXml/itemProps3.xml><?xml version="1.0" encoding="utf-8"?>
<ds:datastoreItem xmlns:ds="http://schemas.openxmlformats.org/officeDocument/2006/customXml" ds:itemID="{D3B2F21D-C465-4D7E-A06D-5951A9E584E2}">
  <ds:schemaRefs>
    <ds:schemaRef ds:uri="919e28db-9a8b-406e-bbd7-95baecff3c22"/>
    <ds:schemaRef ds:uri="9fa534d1-6afc-4a4d-b0fc-28d629af1de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TM03457491[[fn=Metropolitan]]</Template>
  <TotalTime>0</TotalTime>
  <Words>2224</Words>
  <Application>Microsoft Office PowerPoint</Application>
  <PresentationFormat>Widescreen</PresentationFormat>
  <Paragraphs>157</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Frame</vt:lpstr>
      <vt:lpstr>Mental Health and Wellbeing </vt:lpstr>
      <vt:lpstr>Contents</vt:lpstr>
      <vt:lpstr>The different thresholds of support  </vt:lpstr>
      <vt:lpstr>PowerPoint Presentation</vt:lpstr>
      <vt:lpstr>PowerPoint Presentation</vt:lpstr>
      <vt:lpstr>PowerPoint Presentation</vt:lpstr>
      <vt:lpstr>PowerPoint Presentation</vt:lpstr>
      <vt:lpstr>Local Services</vt:lpstr>
      <vt:lpstr>Somerset</vt:lpstr>
      <vt:lpstr>Somerset</vt:lpstr>
      <vt:lpstr>Bristol, South Gloucestershire, &amp; North Somerset </vt:lpstr>
      <vt:lpstr>Bristol, South Gloucestershire, &amp; North Somerset </vt:lpstr>
      <vt:lpstr>Bath, North East Somerset, Swindon, &amp; Wiltshire</vt:lpstr>
      <vt:lpstr>Bath, North East Somerset, Swindon, &amp; Wiltshire</vt:lpstr>
      <vt:lpstr>Mental Health and Wellbeing Online Resources</vt:lpstr>
      <vt:lpstr>Immediate Mental Health support</vt:lpstr>
      <vt:lpstr>Websites</vt:lpstr>
      <vt:lpstr>Apps</vt:lpstr>
      <vt:lpstr>Support for Parents/ Carers</vt:lpstr>
      <vt:lpstr>Aimed Support for Specific needs </vt:lpstr>
      <vt:lpstr>Aimed Support for Specific needs</vt:lpstr>
      <vt:lpstr>Aimed Support for Specific needs </vt:lpstr>
    </vt:vector>
  </TitlesOfParts>
  <Company>Somerset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Young People’s Mental Health and Wellbeing</dc:title>
  <dc:creator>Caitlin Bray</dc:creator>
  <cp:lastModifiedBy>Anna Billington</cp:lastModifiedBy>
  <cp:revision>2</cp:revision>
  <dcterms:created xsi:type="dcterms:W3CDTF">2023-09-06T08:45:07Z</dcterms:created>
  <dcterms:modified xsi:type="dcterms:W3CDTF">2026-05-15T13:01:27Z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0x010100DF2960F5793BC74DBD841C7DA9E4A7DC</vt:lpwstr>
  </property>
  <property fmtid="{D5CDD505-2E9C-101B-9397-08002B2CF9AE}" pid="3" name="MediaServiceImageTags">
    <vt:lpwstr/>
  </property>
</Properties>
</file>